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64" r:id="rId2"/>
    <p:sldId id="256" r:id="rId3"/>
    <p:sldId id="257" r:id="rId4"/>
    <p:sldId id="258" r:id="rId5"/>
    <p:sldId id="259" r:id="rId6"/>
    <p:sldId id="260" r:id="rId7"/>
    <p:sldId id="261" r:id="rId8"/>
    <p:sldId id="262" r:id="rId9"/>
    <p:sldId id="263" r:id="rId1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5" d="100"/>
          <a:sy n="85" d="100"/>
        </p:scale>
        <p:origin x="102"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3504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مربع نص 1"/>
          <p:cNvSpPr txBox="1"/>
          <p:nvPr/>
        </p:nvSpPr>
        <p:spPr>
          <a:xfrm>
            <a:off x="654756" y="2901244"/>
            <a:ext cx="7755466" cy="2123658"/>
          </a:xfrm>
          <a:prstGeom prst="rect">
            <a:avLst/>
          </a:prstGeom>
          <a:noFill/>
        </p:spPr>
        <p:txBody>
          <a:bodyPr wrap="square" rtlCol="0">
            <a:spAutoFit/>
          </a:bodyPr>
          <a:lstStyle/>
          <a:p>
            <a:pPr algn="ctr"/>
            <a:r>
              <a:rPr lang="ar-SY" sz="4400" b="1" dirty="0" smtClean="0">
                <a:solidFill>
                  <a:schemeClr val="accent6">
                    <a:lumMod val="60000"/>
                    <a:lumOff val="40000"/>
                  </a:schemeClr>
                </a:solidFill>
              </a:rPr>
              <a:t>الوصمة الاجتماعية للصحة النفسية وتأثيرها على طلب المساعدة في السياق السوري</a:t>
            </a:r>
            <a:endParaRPr lang="en-US" sz="4400" b="1" dirty="0">
              <a:solidFill>
                <a:schemeClr val="accent6">
                  <a:lumMod val="60000"/>
                  <a:lumOff val="40000"/>
                </a:schemeClr>
              </a:solidFill>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7227" y="0"/>
            <a:ext cx="2286773" cy="2381049"/>
          </a:xfrm>
          <a:prstGeom prst="ellipse">
            <a:avLst/>
          </a:prstGeom>
          <a:ln>
            <a:noFill/>
          </a:ln>
          <a:effectLst>
            <a:softEdge rad="112500"/>
          </a:effectLst>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6528" y="0"/>
            <a:ext cx="2313758" cy="2381049"/>
          </a:xfrm>
          <a:prstGeom prst="ellipse">
            <a:avLst/>
          </a:prstGeom>
          <a:ln>
            <a:noFill/>
          </a:ln>
          <a:effectLst>
            <a:softEdge rad="112500"/>
          </a:effectLst>
        </p:spPr>
      </p:pic>
      <p:pic>
        <p:nvPicPr>
          <p:cNvPr id="5" name="صورة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2444817" cy="2381049"/>
          </a:xfrm>
          <a:prstGeom prst="ellipse">
            <a:avLst/>
          </a:prstGeom>
          <a:ln>
            <a:noFill/>
          </a:ln>
          <a:effectLst>
            <a:softEdge rad="112500"/>
          </a:effectLst>
        </p:spPr>
      </p:pic>
    </p:spTree>
    <p:extLst>
      <p:ext uri="{BB962C8B-B14F-4D97-AF65-F5344CB8AC3E}">
        <p14:creationId xmlns:p14="http://schemas.microsoft.com/office/powerpoint/2010/main" val="2798726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bg>
      <p:bgPr>
        <a:solidFill>
          <a:srgbClr val="0D2137"/>
        </a:solidFill>
        <a:effectLst/>
      </p:bgPr>
    </p:bg>
    <p:spTree>
      <p:nvGrpSpPr>
        <p:cNvPr id="1" name=""/>
        <p:cNvGrpSpPr/>
        <p:nvPr/>
      </p:nvGrpSpPr>
      <p:grpSpPr>
        <a:xfrm>
          <a:off x="0" y="0"/>
          <a:ext cx="0" cy="0"/>
          <a:chOff x="0" y="0"/>
          <a:chExt cx="0" cy="0"/>
        </a:xfrm>
      </p:grpSpPr>
      <p:sp>
        <p:nvSpPr>
          <p:cNvPr id="5" name="Shape 2"/>
          <p:cNvSpPr/>
          <p:nvPr/>
        </p:nvSpPr>
        <p:spPr>
          <a:xfrm>
            <a:off x="0" y="0"/>
            <a:ext cx="4937760" cy="64008"/>
          </a:xfrm>
          <a:prstGeom prst="rect">
            <a:avLst/>
          </a:prstGeom>
          <a:solidFill>
            <a:srgbClr val="2CBCB0"/>
          </a:solidFill>
          <a:ln w="12700">
            <a:solidFill>
              <a:srgbClr val="2CBCB0"/>
            </a:solidFill>
            <a:prstDash val="solid"/>
          </a:ln>
        </p:spPr>
        <p:txBody>
          <a:bodyPr/>
          <a:lstStyle/>
          <a:p>
            <a:endParaRPr lang="en-AU"/>
          </a:p>
        </p:txBody>
      </p:sp>
      <p:sp>
        <p:nvSpPr>
          <p:cNvPr id="7" name="Text 4"/>
          <p:cNvSpPr/>
          <p:nvPr/>
        </p:nvSpPr>
        <p:spPr>
          <a:xfrm>
            <a:off x="1554480" y="780288"/>
            <a:ext cx="4480560" cy="777240"/>
          </a:xfrm>
          <a:prstGeom prst="rect">
            <a:avLst/>
          </a:prstGeom>
          <a:noFill/>
          <a:ln/>
        </p:spPr>
        <p:txBody>
          <a:bodyPr wrap="square" rtlCol="0" anchor="ctr"/>
          <a:lstStyle/>
          <a:p>
            <a:pPr marL="0" indent="0" algn="r" rtl="1">
              <a:buNone/>
            </a:pPr>
            <a:r>
              <a:rPr lang="en-US" sz="4000" b="1" dirty="0">
                <a:solidFill>
                  <a:srgbClr val="FFFFFF"/>
                </a:solidFill>
                <a:latin typeface="Arial" pitchFamily="34" charset="0"/>
                <a:ea typeface="Arial" pitchFamily="34" charset="-122"/>
                <a:cs typeface="Arial" pitchFamily="34" charset="-120"/>
              </a:rPr>
              <a:t>الوصمة الاجتماعية</a:t>
            </a:r>
            <a:endParaRPr lang="en-US" sz="4000" dirty="0"/>
          </a:p>
        </p:txBody>
      </p:sp>
      <p:sp>
        <p:nvSpPr>
          <p:cNvPr id="8" name="Text 5"/>
          <p:cNvSpPr/>
          <p:nvPr/>
        </p:nvSpPr>
        <p:spPr>
          <a:xfrm>
            <a:off x="1173480" y="1633850"/>
            <a:ext cx="4480560" cy="685800"/>
          </a:xfrm>
          <a:prstGeom prst="rect">
            <a:avLst/>
          </a:prstGeom>
          <a:noFill/>
          <a:ln/>
        </p:spPr>
        <p:txBody>
          <a:bodyPr wrap="square" rtlCol="0" anchor="ctr"/>
          <a:lstStyle/>
          <a:p>
            <a:pPr marL="0" indent="0" algn="r" rtl="1">
              <a:buNone/>
            </a:pPr>
            <a:r>
              <a:rPr lang="en-US" sz="3600" b="1" dirty="0">
                <a:solidFill>
                  <a:srgbClr val="2CBCB0"/>
                </a:solidFill>
                <a:latin typeface="Arial" pitchFamily="34" charset="0"/>
                <a:ea typeface="Arial" pitchFamily="34" charset="-122"/>
                <a:cs typeface="Arial" pitchFamily="34" charset="-120"/>
              </a:rPr>
              <a:t>للصحة النفسية</a:t>
            </a:r>
            <a:endParaRPr lang="en-US" sz="3600" dirty="0"/>
          </a:p>
        </p:txBody>
      </p:sp>
      <p:sp>
        <p:nvSpPr>
          <p:cNvPr id="9" name="Text 6"/>
          <p:cNvSpPr/>
          <p:nvPr/>
        </p:nvSpPr>
        <p:spPr>
          <a:xfrm>
            <a:off x="1493520" y="2194560"/>
            <a:ext cx="4480560" cy="502920"/>
          </a:xfrm>
          <a:prstGeom prst="rect">
            <a:avLst/>
          </a:prstGeom>
          <a:noFill/>
          <a:ln/>
        </p:spPr>
        <p:txBody>
          <a:bodyPr wrap="square" rtlCol="0" anchor="ctr"/>
          <a:lstStyle/>
          <a:p>
            <a:pPr marL="0" indent="0" algn="r" rtl="1">
              <a:buNone/>
            </a:pPr>
            <a:r>
              <a:rPr lang="en-US" sz="2400" dirty="0">
                <a:solidFill>
                  <a:srgbClr val="8FB5C0"/>
                </a:solidFill>
                <a:latin typeface="Arial" pitchFamily="34" charset="0"/>
                <a:ea typeface="Arial" pitchFamily="34" charset="-122"/>
                <a:cs typeface="Arial" pitchFamily="34" charset="-120"/>
              </a:rPr>
              <a:t>وتأثيرها على طلب المساعدة</a:t>
            </a:r>
            <a:endParaRPr lang="en-US" sz="2400" dirty="0"/>
          </a:p>
        </p:txBody>
      </p:sp>
      <p:sp>
        <p:nvSpPr>
          <p:cNvPr id="10" name="Shape 7"/>
          <p:cNvSpPr/>
          <p:nvPr/>
        </p:nvSpPr>
        <p:spPr>
          <a:xfrm>
            <a:off x="2606040" y="2834640"/>
            <a:ext cx="4114800" cy="36576"/>
          </a:xfrm>
          <a:prstGeom prst="rect">
            <a:avLst/>
          </a:prstGeom>
          <a:solidFill>
            <a:srgbClr val="1A7A8A"/>
          </a:solidFill>
          <a:ln w="12700">
            <a:solidFill>
              <a:srgbClr val="1A7A8A"/>
            </a:solidFill>
            <a:prstDash val="solid"/>
          </a:ln>
        </p:spPr>
        <p:txBody>
          <a:bodyPr/>
          <a:lstStyle/>
          <a:p>
            <a:endParaRPr lang="en-AU"/>
          </a:p>
        </p:txBody>
      </p:sp>
      <p:sp>
        <p:nvSpPr>
          <p:cNvPr id="11" name="Text 8"/>
          <p:cNvSpPr/>
          <p:nvPr/>
        </p:nvSpPr>
        <p:spPr>
          <a:xfrm>
            <a:off x="1996440" y="2923032"/>
            <a:ext cx="4480560" cy="365760"/>
          </a:xfrm>
          <a:prstGeom prst="rect">
            <a:avLst/>
          </a:prstGeom>
          <a:noFill/>
          <a:ln/>
        </p:spPr>
        <p:txBody>
          <a:bodyPr wrap="square" rtlCol="0" anchor="ctr"/>
          <a:lstStyle/>
          <a:p>
            <a:pPr marL="0" indent="0" algn="r" rtl="1">
              <a:buNone/>
            </a:pPr>
            <a:r>
              <a:rPr lang="en-US" sz="2400" dirty="0">
                <a:solidFill>
                  <a:srgbClr val="F0F6F8"/>
                </a:solidFill>
                <a:latin typeface="Arial" pitchFamily="34" charset="0"/>
                <a:ea typeface="Arial" pitchFamily="34" charset="-122"/>
                <a:cs typeface="Arial" pitchFamily="34" charset="-120"/>
              </a:rPr>
              <a:t>السياق السوري — دراسة تحليلية معمقة</a:t>
            </a:r>
            <a:endParaRPr lang="en-US" sz="2400" dirty="0"/>
          </a:p>
        </p:txBody>
      </p:sp>
      <p:sp>
        <p:nvSpPr>
          <p:cNvPr id="12" name="Shape 9"/>
          <p:cNvSpPr/>
          <p:nvPr/>
        </p:nvSpPr>
        <p:spPr>
          <a:xfrm>
            <a:off x="2171700" y="3688080"/>
            <a:ext cx="1493520" cy="1194816"/>
          </a:xfrm>
          <a:prstGeom prst="roundRect">
            <a:avLst>
              <a:gd name="adj" fmla="val 4545"/>
            </a:avLst>
          </a:prstGeom>
          <a:solidFill>
            <a:srgbClr val="102840"/>
          </a:solidFill>
          <a:ln w="12700">
            <a:solidFill>
              <a:srgbClr val="1A7A8A"/>
            </a:solidFill>
            <a:prstDash val="solid"/>
          </a:ln>
          <a:effectLst>
            <a:outerShdw blurRad="101600" dist="38100" dir="2700000" algn="bl" rotWithShape="0">
              <a:srgbClr val="000000">
                <a:alpha val="30000"/>
              </a:srgbClr>
            </a:outerShdw>
          </a:effectLst>
        </p:spPr>
        <p:txBody>
          <a:bodyPr/>
          <a:lstStyle/>
          <a:p>
            <a:endParaRPr lang="en-AU" sz="1400"/>
          </a:p>
        </p:txBody>
      </p:sp>
      <p:sp>
        <p:nvSpPr>
          <p:cNvPr id="13" name="Text 10"/>
          <p:cNvSpPr/>
          <p:nvPr/>
        </p:nvSpPr>
        <p:spPr>
          <a:xfrm>
            <a:off x="1905000" y="3688080"/>
            <a:ext cx="1760220" cy="691896"/>
          </a:xfrm>
          <a:prstGeom prst="rect">
            <a:avLst/>
          </a:prstGeom>
          <a:noFill/>
          <a:ln/>
        </p:spPr>
        <p:txBody>
          <a:bodyPr wrap="square" rtlCol="0" anchor="ctr"/>
          <a:lstStyle/>
          <a:p>
            <a:pPr marL="0" indent="0" algn="ctr">
              <a:buNone/>
            </a:pPr>
            <a:r>
              <a:rPr lang="en-US" sz="1400" b="1" dirty="0">
                <a:solidFill>
                  <a:srgbClr val="2CBCB0"/>
                </a:solidFill>
                <a:latin typeface="Arial" pitchFamily="34" charset="0"/>
                <a:ea typeface="Arial" pitchFamily="34" charset="-122"/>
                <a:cs typeface="Arial" pitchFamily="34" charset="-120"/>
              </a:rPr>
              <a:t>85%</a:t>
            </a:r>
            <a:endParaRPr lang="en-US" sz="1400" dirty="0"/>
          </a:p>
        </p:txBody>
      </p:sp>
      <p:sp>
        <p:nvSpPr>
          <p:cNvPr id="14" name="Text 11"/>
          <p:cNvSpPr/>
          <p:nvPr/>
        </p:nvSpPr>
        <p:spPr>
          <a:xfrm>
            <a:off x="1905000" y="4108460"/>
            <a:ext cx="1760220" cy="719572"/>
          </a:xfrm>
          <a:prstGeom prst="rect">
            <a:avLst/>
          </a:prstGeom>
          <a:noFill/>
          <a:ln/>
        </p:spPr>
        <p:txBody>
          <a:bodyPr wrap="square" rtlCol="0" anchor="ctr"/>
          <a:lstStyle/>
          <a:p>
            <a:pPr marL="0" indent="0" algn="ctr" rtl="1">
              <a:buNone/>
            </a:pPr>
            <a:r>
              <a:rPr lang="en-US" sz="1400" dirty="0">
                <a:solidFill>
                  <a:srgbClr val="8FB5C0"/>
                </a:solidFill>
                <a:latin typeface="Arial" pitchFamily="34" charset="0"/>
                <a:ea typeface="Arial" pitchFamily="34" charset="-122"/>
                <a:cs typeface="Arial" pitchFamily="34" charset="-120"/>
              </a:rPr>
              <a:t>فجوة علاجية في</a:t>
            </a:r>
            <a:endParaRPr lang="en-US" sz="1400" dirty="0"/>
          </a:p>
          <a:p>
            <a:pPr marL="0" indent="0" algn="ctr" rtl="1">
              <a:buNone/>
            </a:pPr>
            <a:r>
              <a:rPr lang="en-US" sz="1400" dirty="0">
                <a:solidFill>
                  <a:srgbClr val="8FB5C0"/>
                </a:solidFill>
                <a:latin typeface="Arial" pitchFamily="34" charset="0"/>
                <a:ea typeface="Arial" pitchFamily="34" charset="-122"/>
                <a:cs typeface="Arial" pitchFamily="34" charset="-120"/>
              </a:rPr>
              <a:t>mناطق النزاع</a:t>
            </a:r>
            <a:endParaRPr lang="en-US" sz="1400" dirty="0"/>
          </a:p>
        </p:txBody>
      </p:sp>
      <p:sp>
        <p:nvSpPr>
          <p:cNvPr id="15" name="Shape 12"/>
          <p:cNvSpPr/>
          <p:nvPr/>
        </p:nvSpPr>
        <p:spPr>
          <a:xfrm>
            <a:off x="3680460" y="3688080"/>
            <a:ext cx="1493520" cy="1194816"/>
          </a:xfrm>
          <a:prstGeom prst="roundRect">
            <a:avLst>
              <a:gd name="adj" fmla="val 4545"/>
            </a:avLst>
          </a:prstGeom>
          <a:solidFill>
            <a:srgbClr val="102840"/>
          </a:solidFill>
          <a:ln w="12700">
            <a:solidFill>
              <a:srgbClr val="1A7A8A"/>
            </a:solidFill>
            <a:prstDash val="solid"/>
          </a:ln>
          <a:effectLst>
            <a:outerShdw blurRad="101600" dist="38100" dir="2700000" algn="bl" rotWithShape="0">
              <a:srgbClr val="000000">
                <a:alpha val="30000"/>
              </a:srgbClr>
            </a:outerShdw>
          </a:effectLst>
        </p:spPr>
        <p:txBody>
          <a:bodyPr/>
          <a:lstStyle/>
          <a:p>
            <a:endParaRPr lang="en-AU" sz="1400"/>
          </a:p>
        </p:txBody>
      </p:sp>
      <p:sp>
        <p:nvSpPr>
          <p:cNvPr id="16" name="Text 13"/>
          <p:cNvSpPr/>
          <p:nvPr/>
        </p:nvSpPr>
        <p:spPr>
          <a:xfrm>
            <a:off x="3413760" y="3688080"/>
            <a:ext cx="1760220" cy="691896"/>
          </a:xfrm>
          <a:prstGeom prst="rect">
            <a:avLst/>
          </a:prstGeom>
          <a:noFill/>
          <a:ln/>
        </p:spPr>
        <p:txBody>
          <a:bodyPr wrap="square" rtlCol="0" anchor="ctr"/>
          <a:lstStyle/>
          <a:p>
            <a:pPr marL="0" indent="0" algn="ctr">
              <a:buNone/>
            </a:pPr>
            <a:r>
              <a:rPr lang="en-US" sz="1400" b="1" dirty="0">
                <a:solidFill>
                  <a:srgbClr val="2CBCB0"/>
                </a:solidFill>
                <a:latin typeface="Arial" pitchFamily="34" charset="0"/>
                <a:ea typeface="Arial" pitchFamily="34" charset="-122"/>
                <a:cs typeface="Arial" pitchFamily="34" charset="-120"/>
              </a:rPr>
              <a:t>10+</a:t>
            </a:r>
            <a:endParaRPr lang="en-US" sz="1400" dirty="0"/>
          </a:p>
        </p:txBody>
      </p:sp>
      <p:sp>
        <p:nvSpPr>
          <p:cNvPr id="17" name="Text 14"/>
          <p:cNvSpPr/>
          <p:nvPr/>
        </p:nvSpPr>
        <p:spPr>
          <a:xfrm>
            <a:off x="3413760" y="4108460"/>
            <a:ext cx="1760220" cy="719572"/>
          </a:xfrm>
          <a:prstGeom prst="rect">
            <a:avLst/>
          </a:prstGeom>
          <a:noFill/>
          <a:ln/>
        </p:spPr>
        <p:txBody>
          <a:bodyPr wrap="square" rtlCol="0" anchor="ctr"/>
          <a:lstStyle/>
          <a:p>
            <a:pPr marL="0" indent="0" algn="ctr" rtl="1">
              <a:buNone/>
            </a:pPr>
            <a:r>
              <a:rPr lang="en-US" sz="1400" dirty="0">
                <a:solidFill>
                  <a:srgbClr val="8FB5C0"/>
                </a:solidFill>
                <a:latin typeface="Arial" pitchFamily="34" charset="0"/>
                <a:ea typeface="Arial" pitchFamily="34" charset="-122"/>
                <a:cs typeface="Arial" pitchFamily="34" charset="-120"/>
              </a:rPr>
              <a:t>سنوات من صدمات</a:t>
            </a:r>
            <a:endParaRPr lang="en-US" sz="1400" dirty="0"/>
          </a:p>
          <a:p>
            <a:pPr marL="0" indent="0" algn="ctr" rtl="1">
              <a:buNone/>
            </a:pPr>
            <a:r>
              <a:rPr lang="en-US" sz="1400" dirty="0">
                <a:solidFill>
                  <a:srgbClr val="8FB5C0"/>
                </a:solidFill>
                <a:latin typeface="Arial" pitchFamily="34" charset="0"/>
                <a:ea typeface="Arial" pitchFamily="34" charset="-122"/>
                <a:cs typeface="Arial" pitchFamily="34" charset="-120"/>
              </a:rPr>
              <a:t>متتالية</a:t>
            </a:r>
            <a:endParaRPr lang="en-US" sz="1400" dirty="0"/>
          </a:p>
        </p:txBody>
      </p:sp>
      <p:sp>
        <p:nvSpPr>
          <p:cNvPr id="18" name="Shape 15"/>
          <p:cNvSpPr/>
          <p:nvPr/>
        </p:nvSpPr>
        <p:spPr>
          <a:xfrm>
            <a:off x="5189220" y="3688080"/>
            <a:ext cx="1493520" cy="1194816"/>
          </a:xfrm>
          <a:prstGeom prst="roundRect">
            <a:avLst>
              <a:gd name="adj" fmla="val 4545"/>
            </a:avLst>
          </a:prstGeom>
          <a:solidFill>
            <a:srgbClr val="102840"/>
          </a:solidFill>
          <a:ln w="12700">
            <a:solidFill>
              <a:srgbClr val="1A7A8A"/>
            </a:solidFill>
            <a:prstDash val="solid"/>
          </a:ln>
          <a:effectLst>
            <a:outerShdw blurRad="101600" dist="38100" dir="2700000" algn="bl" rotWithShape="0">
              <a:srgbClr val="000000">
                <a:alpha val="30000"/>
              </a:srgbClr>
            </a:outerShdw>
          </a:effectLst>
        </p:spPr>
        <p:txBody>
          <a:bodyPr/>
          <a:lstStyle/>
          <a:p>
            <a:endParaRPr lang="en-AU" sz="1400" dirty="0"/>
          </a:p>
        </p:txBody>
      </p:sp>
      <p:sp>
        <p:nvSpPr>
          <p:cNvPr id="19" name="Text 16"/>
          <p:cNvSpPr/>
          <p:nvPr/>
        </p:nvSpPr>
        <p:spPr>
          <a:xfrm>
            <a:off x="4922520" y="3688080"/>
            <a:ext cx="1760220" cy="691896"/>
          </a:xfrm>
          <a:prstGeom prst="rect">
            <a:avLst/>
          </a:prstGeom>
          <a:noFill/>
          <a:ln/>
        </p:spPr>
        <p:txBody>
          <a:bodyPr wrap="square" rtlCol="0" anchor="ctr"/>
          <a:lstStyle/>
          <a:p>
            <a:pPr marL="0" indent="0" algn="ctr">
              <a:buNone/>
            </a:pPr>
            <a:r>
              <a:rPr lang="en-US" sz="1400" b="1" dirty="0">
                <a:solidFill>
                  <a:srgbClr val="2CBCB0"/>
                </a:solidFill>
                <a:latin typeface="Arial" pitchFamily="34" charset="0"/>
                <a:ea typeface="Arial" pitchFamily="34" charset="-122"/>
                <a:cs typeface="Arial" pitchFamily="34" charset="-120"/>
              </a:rPr>
              <a:t>4</a:t>
            </a:r>
            <a:endParaRPr lang="en-US" sz="1400" dirty="0"/>
          </a:p>
        </p:txBody>
      </p:sp>
      <p:sp>
        <p:nvSpPr>
          <p:cNvPr id="20" name="Text 17"/>
          <p:cNvSpPr/>
          <p:nvPr/>
        </p:nvSpPr>
        <p:spPr>
          <a:xfrm>
            <a:off x="4922520" y="4108460"/>
            <a:ext cx="1760220" cy="719572"/>
          </a:xfrm>
          <a:prstGeom prst="rect">
            <a:avLst/>
          </a:prstGeom>
          <a:noFill/>
          <a:ln/>
        </p:spPr>
        <p:txBody>
          <a:bodyPr wrap="square" rtlCol="0" anchor="ctr"/>
          <a:lstStyle/>
          <a:p>
            <a:pPr marL="0" indent="0" algn="ctr" rtl="1">
              <a:buNone/>
            </a:pPr>
            <a:r>
              <a:rPr lang="en-US" sz="1400" dirty="0">
                <a:solidFill>
                  <a:srgbClr val="8FB5C0"/>
                </a:solidFill>
                <a:latin typeface="Arial" pitchFamily="34" charset="0"/>
                <a:ea typeface="Arial" pitchFamily="34" charset="-122"/>
                <a:cs typeface="Arial" pitchFamily="34" charset="-120"/>
              </a:rPr>
              <a:t>أنماط للوصمة</a:t>
            </a:r>
            <a:endParaRPr lang="en-US" sz="1400" dirty="0"/>
          </a:p>
          <a:p>
            <a:pPr marL="0" indent="0" algn="ctr" rtl="1">
              <a:buNone/>
            </a:pPr>
            <a:r>
              <a:rPr lang="en-US" sz="1400" dirty="0">
                <a:solidFill>
                  <a:srgbClr val="8FB5C0"/>
                </a:solidFill>
                <a:latin typeface="Arial" pitchFamily="34" charset="0"/>
                <a:ea typeface="Arial" pitchFamily="34" charset="-122"/>
                <a:cs typeface="Arial" pitchFamily="34" charset="-120"/>
              </a:rPr>
              <a:t>في السياق السوري</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0F6F8"/>
        </a:solidFill>
        <a:effectLst/>
      </p:bgPr>
    </p:bg>
    <p:spTree>
      <p:nvGrpSpPr>
        <p:cNvPr id="1" name=""/>
        <p:cNvGrpSpPr/>
        <p:nvPr/>
      </p:nvGrpSpPr>
      <p:grpSpPr>
        <a:xfrm>
          <a:off x="0" y="0"/>
          <a:ext cx="0" cy="0"/>
          <a:chOff x="0" y="0"/>
          <a:chExt cx="0" cy="0"/>
        </a:xfrm>
      </p:grpSpPr>
      <p:sp>
        <p:nvSpPr>
          <p:cNvPr id="2" name="Shape 0"/>
          <p:cNvSpPr/>
          <p:nvPr/>
        </p:nvSpPr>
        <p:spPr>
          <a:xfrm>
            <a:off x="0" y="0"/>
            <a:ext cx="2926080" cy="5143500"/>
          </a:xfrm>
          <a:prstGeom prst="rect">
            <a:avLst/>
          </a:prstGeom>
          <a:solidFill>
            <a:srgbClr val="0D2137"/>
          </a:solidFill>
          <a:ln w="12700">
            <a:solidFill>
              <a:srgbClr val="0D2137"/>
            </a:solidFill>
            <a:prstDash val="solid"/>
          </a:ln>
        </p:spPr>
        <p:txBody>
          <a:bodyPr/>
          <a:lstStyle/>
          <a:p>
            <a:endParaRPr lang="en-AU"/>
          </a:p>
        </p:txBody>
      </p:sp>
      <p:sp>
        <p:nvSpPr>
          <p:cNvPr id="5" name="Text 2"/>
          <p:cNvSpPr/>
          <p:nvPr/>
        </p:nvSpPr>
        <p:spPr>
          <a:xfrm>
            <a:off x="182880" y="274320"/>
            <a:ext cx="2377440" cy="548640"/>
          </a:xfrm>
          <a:prstGeom prst="rect">
            <a:avLst/>
          </a:prstGeom>
          <a:noFill/>
          <a:ln/>
        </p:spPr>
        <p:txBody>
          <a:bodyPr wrap="square" rtlCol="0" anchor="ctr"/>
          <a:lstStyle/>
          <a:p>
            <a:pPr marL="0" indent="0" algn="ctr">
              <a:buNone/>
            </a:pPr>
            <a:r>
              <a:rPr lang="en-US" sz="4800" b="1" dirty="0">
                <a:solidFill>
                  <a:srgbClr val="2CBCB0">
                    <a:alpha val="70000"/>
                  </a:srgbClr>
                </a:solidFill>
                <a:latin typeface="Arial" pitchFamily="34" charset="0"/>
                <a:ea typeface="Arial" pitchFamily="34" charset="-122"/>
                <a:cs typeface="Arial" pitchFamily="34" charset="-120"/>
              </a:rPr>
              <a:t>01</a:t>
            </a:r>
            <a:endParaRPr lang="en-US" sz="4800" dirty="0"/>
          </a:p>
        </p:txBody>
      </p:sp>
      <p:sp>
        <p:nvSpPr>
          <p:cNvPr id="6" name="Text 3"/>
          <p:cNvSpPr/>
          <p:nvPr/>
        </p:nvSpPr>
        <p:spPr>
          <a:xfrm>
            <a:off x="137160" y="2015490"/>
            <a:ext cx="2743200" cy="411480"/>
          </a:xfrm>
          <a:prstGeom prst="rect">
            <a:avLst/>
          </a:prstGeom>
          <a:noFill/>
          <a:ln/>
        </p:spPr>
        <p:txBody>
          <a:bodyPr wrap="square" rtlCol="0" anchor="ctr"/>
          <a:lstStyle/>
          <a:p>
            <a:pPr marL="0" indent="0" algn="ctr" rtl="1">
              <a:buNone/>
            </a:pPr>
            <a:r>
              <a:rPr lang="en-US" sz="3000" b="1" dirty="0" err="1">
                <a:solidFill>
                  <a:srgbClr val="FFFFFF"/>
                </a:solidFill>
                <a:latin typeface="Arial" pitchFamily="34" charset="0"/>
                <a:ea typeface="Arial" pitchFamily="34" charset="-122"/>
                <a:cs typeface="Arial" pitchFamily="34" charset="-120"/>
              </a:rPr>
              <a:t>الإطار</a:t>
            </a:r>
            <a:r>
              <a:rPr lang="en-US" sz="3000" b="1" dirty="0">
                <a:solidFill>
                  <a:srgbClr val="FFFFFF"/>
                </a:solidFill>
                <a:latin typeface="Arial" pitchFamily="34" charset="0"/>
                <a:ea typeface="Arial" pitchFamily="34" charset="-122"/>
                <a:cs typeface="Arial" pitchFamily="34" charset="-120"/>
              </a:rPr>
              <a:t> </a:t>
            </a:r>
            <a:r>
              <a:rPr lang="en-US" sz="3000" b="1" dirty="0" err="1">
                <a:solidFill>
                  <a:srgbClr val="FFFFFF"/>
                </a:solidFill>
                <a:latin typeface="Arial" pitchFamily="34" charset="0"/>
                <a:ea typeface="Arial" pitchFamily="34" charset="-122"/>
                <a:cs typeface="Arial" pitchFamily="34" charset="-120"/>
              </a:rPr>
              <a:t>النظري</a:t>
            </a:r>
            <a:endParaRPr lang="ar-SY" sz="3000" b="1" dirty="0">
              <a:solidFill>
                <a:srgbClr val="FFFFFF"/>
              </a:solidFill>
              <a:latin typeface="Arial" pitchFamily="34" charset="0"/>
              <a:ea typeface="Arial" pitchFamily="34" charset="-122"/>
              <a:cs typeface="Arial" pitchFamily="34" charset="-120"/>
            </a:endParaRPr>
          </a:p>
          <a:p>
            <a:pPr marL="0" indent="0" algn="ctr" rtl="1">
              <a:buNone/>
            </a:pPr>
            <a:endParaRPr lang="en-US" sz="3000" dirty="0"/>
          </a:p>
        </p:txBody>
      </p:sp>
      <p:sp>
        <p:nvSpPr>
          <p:cNvPr id="7" name="Text 4"/>
          <p:cNvSpPr/>
          <p:nvPr/>
        </p:nvSpPr>
        <p:spPr>
          <a:xfrm>
            <a:off x="182880" y="2922270"/>
            <a:ext cx="2743200" cy="731520"/>
          </a:xfrm>
          <a:prstGeom prst="rect">
            <a:avLst/>
          </a:prstGeom>
          <a:noFill/>
          <a:ln/>
        </p:spPr>
        <p:txBody>
          <a:bodyPr wrap="square" rtlCol="0" anchor="ctr"/>
          <a:lstStyle/>
          <a:p>
            <a:pPr marL="0" indent="0" algn="ctr" rtl="1">
              <a:buNone/>
            </a:pPr>
            <a:r>
              <a:rPr lang="ar-SY" sz="2800" dirty="0">
                <a:solidFill>
                  <a:srgbClr val="8FB5C0"/>
                </a:solidFill>
                <a:latin typeface="Arial" pitchFamily="34" charset="0"/>
                <a:ea typeface="Arial" pitchFamily="34" charset="-122"/>
                <a:cs typeface="Arial" pitchFamily="34" charset="-120"/>
              </a:rPr>
              <a:t>ل</a:t>
            </a:r>
            <a:r>
              <a:rPr lang="en-US" sz="2800" dirty="0" err="1">
                <a:solidFill>
                  <a:srgbClr val="8FB5C0"/>
                </a:solidFill>
                <a:latin typeface="Arial" pitchFamily="34" charset="0"/>
                <a:ea typeface="Arial" pitchFamily="34" charset="-122"/>
                <a:cs typeface="Arial" pitchFamily="34" charset="-120"/>
              </a:rPr>
              <a:t>مفهوم</a:t>
            </a:r>
            <a:r>
              <a:rPr lang="en-US" sz="2800" dirty="0">
                <a:solidFill>
                  <a:srgbClr val="8FB5C0"/>
                </a:solidFill>
                <a:latin typeface="Arial" pitchFamily="34" charset="0"/>
                <a:ea typeface="Arial" pitchFamily="34" charset="-122"/>
                <a:cs typeface="Arial" pitchFamily="34" charset="-120"/>
              </a:rPr>
              <a:t> الوصمة</a:t>
            </a:r>
            <a:endParaRPr lang="en-US" sz="2800" dirty="0"/>
          </a:p>
          <a:p>
            <a:pPr marL="0" indent="0" algn="ctr" rtl="1">
              <a:buNone/>
            </a:pPr>
            <a:r>
              <a:rPr lang="en-US" sz="2800" dirty="0">
                <a:solidFill>
                  <a:srgbClr val="8FB5C0"/>
                </a:solidFill>
                <a:latin typeface="Arial" pitchFamily="34" charset="0"/>
                <a:ea typeface="Arial" pitchFamily="34" charset="-122"/>
                <a:cs typeface="Arial" pitchFamily="34" charset="-120"/>
              </a:rPr>
              <a:t>الاجتماعية</a:t>
            </a:r>
            <a:endParaRPr lang="en-US" sz="2800" dirty="0"/>
          </a:p>
        </p:txBody>
      </p:sp>
      <p:sp>
        <p:nvSpPr>
          <p:cNvPr id="8" name="Text 5"/>
          <p:cNvSpPr/>
          <p:nvPr/>
        </p:nvSpPr>
        <p:spPr>
          <a:xfrm>
            <a:off x="3200400" y="274320"/>
            <a:ext cx="5760720" cy="502920"/>
          </a:xfrm>
          <a:prstGeom prst="rect">
            <a:avLst/>
          </a:prstGeom>
          <a:noFill/>
          <a:ln/>
        </p:spPr>
        <p:txBody>
          <a:bodyPr wrap="square" rtlCol="0" anchor="ctr"/>
          <a:lstStyle/>
          <a:p>
            <a:pPr marL="0" indent="0" algn="r" rtl="1">
              <a:buNone/>
            </a:pPr>
            <a:r>
              <a:rPr lang="en-US" sz="3000" b="1" dirty="0">
                <a:solidFill>
                  <a:srgbClr val="0D2137"/>
                </a:solidFill>
                <a:latin typeface="Arial" pitchFamily="34" charset="0"/>
                <a:ea typeface="Arial" pitchFamily="34" charset="-122"/>
                <a:cs typeface="Arial" pitchFamily="34" charset="-120"/>
              </a:rPr>
              <a:t>ما هي الوصمة الاجتماعية؟</a:t>
            </a:r>
            <a:endParaRPr lang="en-US" sz="3000" dirty="0"/>
          </a:p>
        </p:txBody>
      </p:sp>
      <p:sp>
        <p:nvSpPr>
          <p:cNvPr id="9" name="Shape 6"/>
          <p:cNvSpPr/>
          <p:nvPr/>
        </p:nvSpPr>
        <p:spPr>
          <a:xfrm>
            <a:off x="3108960" y="868680"/>
            <a:ext cx="5852160" cy="1152144"/>
          </a:xfrm>
          <a:prstGeom prst="roundRect">
            <a:avLst>
              <a:gd name="adj" fmla="val 7619"/>
            </a:avLst>
          </a:prstGeom>
          <a:solidFill>
            <a:srgbClr val="0D2137"/>
          </a:solidFill>
          <a:ln w="12700">
            <a:solidFill>
              <a:srgbClr val="1A7A8A"/>
            </a:solidFill>
            <a:prstDash val="solid"/>
          </a:ln>
          <a:effectLst>
            <a:outerShdw blurRad="101600" dist="38100" dir="2700000" algn="bl" rotWithShape="0">
              <a:srgbClr val="000000">
                <a:alpha val="20000"/>
              </a:srgbClr>
            </a:outerShdw>
          </a:effectLst>
        </p:spPr>
        <p:txBody>
          <a:bodyPr/>
          <a:lstStyle/>
          <a:p>
            <a:endParaRPr lang="en-AU"/>
          </a:p>
        </p:txBody>
      </p:sp>
      <p:sp>
        <p:nvSpPr>
          <p:cNvPr id="10" name="Text 7"/>
          <p:cNvSpPr/>
          <p:nvPr/>
        </p:nvSpPr>
        <p:spPr>
          <a:xfrm>
            <a:off x="3200400" y="914400"/>
            <a:ext cx="5669280" cy="868680"/>
          </a:xfrm>
          <a:prstGeom prst="rect">
            <a:avLst/>
          </a:prstGeom>
          <a:noFill/>
          <a:ln/>
        </p:spPr>
        <p:txBody>
          <a:bodyPr wrap="square" rtlCol="0" anchor="ctr"/>
          <a:lstStyle/>
          <a:p>
            <a:pPr marL="0" indent="0" algn="r" rtl="1">
              <a:buNone/>
            </a:pPr>
            <a:r>
              <a:rPr lang="en-US" sz="1600" i="1" dirty="0">
                <a:solidFill>
                  <a:srgbClr val="F0F6F8"/>
                </a:solidFill>
                <a:latin typeface="Arial" pitchFamily="34" charset="0"/>
                <a:ea typeface="Arial" pitchFamily="34" charset="-122"/>
                <a:cs typeface="Arial" pitchFamily="34" charset="-120"/>
              </a:rPr>
              <a:t>«</a:t>
            </a:r>
            <a:r>
              <a:rPr lang="en-US" sz="1600" i="1" dirty="0" err="1">
                <a:solidFill>
                  <a:srgbClr val="F0F6F8"/>
                </a:solidFill>
                <a:latin typeface="Arial" pitchFamily="34" charset="0"/>
                <a:ea typeface="Arial" pitchFamily="34" charset="-122"/>
                <a:cs typeface="Arial" pitchFamily="34" charset="-120"/>
              </a:rPr>
              <a:t>عملية</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اجتماعية</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ديناميكية</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تؤدي</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إلى</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إضفاء</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صفات</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سلبية</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على</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فرد</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أو</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مجموعة</a:t>
            </a:r>
            <a:r>
              <a:rPr lang="en-US" sz="1600" i="1" dirty="0">
                <a:solidFill>
                  <a:srgbClr val="F0F6F8"/>
                </a:solidFill>
                <a:latin typeface="Arial" pitchFamily="34" charset="0"/>
                <a:ea typeface="Arial" pitchFamily="34" charset="-122"/>
                <a:cs typeface="Arial" pitchFamily="34" charset="-120"/>
              </a:rPr>
              <a:t>،</a:t>
            </a:r>
            <a:endParaRPr lang="en-US" sz="1600" dirty="0"/>
          </a:p>
          <a:p>
            <a:pPr marL="0" indent="0" algn="r" rtl="1">
              <a:buNone/>
            </a:pPr>
            <a:r>
              <a:rPr lang="en-US" sz="1600" i="1" dirty="0" err="1">
                <a:solidFill>
                  <a:srgbClr val="F0F6F8"/>
                </a:solidFill>
                <a:latin typeface="Arial" pitchFamily="34" charset="0"/>
                <a:ea typeface="Arial" pitchFamily="34" charset="-122"/>
                <a:cs typeface="Arial" pitchFamily="34" charset="-120"/>
              </a:rPr>
              <a:t>بما</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يفضي</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إلى</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خفض</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قيمته</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من</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شخص</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طبيعي</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كامل</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إلى</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شخص</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معيب</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ومشوَّه</a:t>
            </a:r>
            <a:r>
              <a:rPr lang="en-US" sz="1600" i="1" dirty="0">
                <a:solidFill>
                  <a:srgbClr val="F0F6F8"/>
                </a:solidFill>
                <a:latin typeface="Arial" pitchFamily="34" charset="0"/>
                <a:ea typeface="Arial" pitchFamily="34" charset="-122"/>
                <a:cs typeface="Arial" pitchFamily="34" charset="-120"/>
              </a:rPr>
              <a:t> </a:t>
            </a:r>
            <a:r>
              <a:rPr lang="en-US" sz="1600" i="1" dirty="0" err="1">
                <a:solidFill>
                  <a:srgbClr val="F0F6F8"/>
                </a:solidFill>
                <a:latin typeface="Arial" pitchFamily="34" charset="0"/>
                <a:ea typeface="Arial" pitchFamily="34" charset="-122"/>
                <a:cs typeface="Arial" pitchFamily="34" charset="-120"/>
              </a:rPr>
              <a:t>اجتماعياً</a:t>
            </a:r>
            <a:r>
              <a:rPr lang="en-US" sz="1600" i="1" dirty="0">
                <a:solidFill>
                  <a:srgbClr val="F0F6F8"/>
                </a:solidFill>
                <a:latin typeface="Arial" pitchFamily="34" charset="0"/>
                <a:ea typeface="Arial" pitchFamily="34" charset="-122"/>
                <a:cs typeface="Arial" pitchFamily="34" charset="-120"/>
              </a:rPr>
              <a:t>»</a:t>
            </a:r>
            <a:endParaRPr lang="en-US" sz="1600" dirty="0"/>
          </a:p>
        </p:txBody>
      </p:sp>
      <p:sp>
        <p:nvSpPr>
          <p:cNvPr id="11" name="Text 8"/>
          <p:cNvSpPr/>
          <p:nvPr/>
        </p:nvSpPr>
        <p:spPr>
          <a:xfrm>
            <a:off x="1737360" y="1686306"/>
            <a:ext cx="5669280" cy="274320"/>
          </a:xfrm>
          <a:prstGeom prst="rect">
            <a:avLst/>
          </a:prstGeom>
          <a:noFill/>
          <a:ln/>
        </p:spPr>
        <p:txBody>
          <a:bodyPr wrap="square" rtlCol="0" anchor="ctr"/>
          <a:lstStyle/>
          <a:p>
            <a:pPr marL="0" indent="0" algn="r" rtl="1">
              <a:buNone/>
            </a:pPr>
            <a:r>
              <a:rPr lang="en-US" sz="1400" dirty="0">
                <a:solidFill>
                  <a:schemeClr val="bg1"/>
                </a:solidFill>
                <a:latin typeface="Arial" pitchFamily="34" charset="0"/>
                <a:ea typeface="Arial" pitchFamily="34" charset="-122"/>
                <a:cs typeface="Arial" pitchFamily="34" charset="-120"/>
              </a:rPr>
              <a:t>— إرفينغ غوفمان، 1963</a:t>
            </a:r>
            <a:endParaRPr lang="en-US" sz="1400" dirty="0">
              <a:solidFill>
                <a:schemeClr val="bg1"/>
              </a:solidFill>
            </a:endParaRPr>
          </a:p>
        </p:txBody>
      </p:sp>
      <p:sp>
        <p:nvSpPr>
          <p:cNvPr id="12" name="Shape 9"/>
          <p:cNvSpPr/>
          <p:nvPr/>
        </p:nvSpPr>
        <p:spPr>
          <a:xfrm>
            <a:off x="3108960" y="2148840"/>
            <a:ext cx="5852160" cy="804672"/>
          </a:xfrm>
          <a:prstGeom prst="roundRect">
            <a:avLst>
              <a:gd name="adj" fmla="val 6818"/>
            </a:avLst>
          </a:prstGeom>
          <a:solidFill>
            <a:srgbClr val="FFFFFF"/>
          </a:solidFill>
          <a:ln w="12700">
            <a:solidFill>
              <a:srgbClr val="1A7A8A"/>
            </a:solidFill>
            <a:prstDash val="solid"/>
          </a:ln>
          <a:effectLst>
            <a:outerShdw blurRad="101600" dist="38100" dir="2700000" algn="bl" rotWithShape="0">
              <a:srgbClr val="000000">
                <a:alpha val="10000"/>
              </a:srgbClr>
            </a:outerShdw>
          </a:effectLst>
        </p:spPr>
        <p:txBody>
          <a:bodyPr/>
          <a:lstStyle/>
          <a:p>
            <a:endParaRPr lang="en-AU" sz="1600" dirty="0"/>
          </a:p>
        </p:txBody>
      </p:sp>
      <p:sp>
        <p:nvSpPr>
          <p:cNvPr id="13" name="Shape 10"/>
          <p:cNvSpPr/>
          <p:nvPr/>
        </p:nvSpPr>
        <p:spPr>
          <a:xfrm>
            <a:off x="3108960" y="2148840"/>
            <a:ext cx="164592" cy="804672"/>
          </a:xfrm>
          <a:prstGeom prst="rect">
            <a:avLst/>
          </a:prstGeom>
          <a:solidFill>
            <a:srgbClr val="1A7A8A"/>
          </a:solidFill>
          <a:ln w="12700">
            <a:solidFill>
              <a:srgbClr val="1A7A8A"/>
            </a:solidFill>
            <a:prstDash val="solid"/>
          </a:ln>
        </p:spPr>
        <p:txBody>
          <a:bodyPr/>
          <a:lstStyle/>
          <a:p>
            <a:endParaRPr lang="en-AU"/>
          </a:p>
        </p:txBody>
      </p:sp>
      <p:sp>
        <p:nvSpPr>
          <p:cNvPr id="14" name="Text 11"/>
          <p:cNvSpPr/>
          <p:nvPr/>
        </p:nvSpPr>
        <p:spPr>
          <a:xfrm>
            <a:off x="3337560" y="2212848"/>
            <a:ext cx="5577840" cy="256032"/>
          </a:xfrm>
          <a:prstGeom prst="rect">
            <a:avLst/>
          </a:prstGeom>
          <a:noFill/>
          <a:ln/>
        </p:spPr>
        <p:txBody>
          <a:bodyPr wrap="square" rtlCol="0" anchor="ctr"/>
          <a:lstStyle/>
          <a:p>
            <a:pPr marL="0" indent="0" algn="r" rtl="1">
              <a:buNone/>
            </a:pPr>
            <a:r>
              <a:rPr lang="en-US" b="1" dirty="0">
                <a:solidFill>
                  <a:srgbClr val="0D2137"/>
                </a:solidFill>
                <a:latin typeface="Arial" pitchFamily="34" charset="0"/>
                <a:ea typeface="Arial" pitchFamily="34" charset="-122"/>
                <a:cs typeface="Arial" pitchFamily="34" charset="-120"/>
              </a:rPr>
              <a:t>الصحة النفسية</a:t>
            </a:r>
            <a:endParaRPr lang="en-US" dirty="0"/>
          </a:p>
        </p:txBody>
      </p:sp>
      <p:sp>
        <p:nvSpPr>
          <p:cNvPr id="15" name="Text 12"/>
          <p:cNvSpPr/>
          <p:nvPr/>
        </p:nvSpPr>
        <p:spPr>
          <a:xfrm>
            <a:off x="3337560" y="2487168"/>
            <a:ext cx="5577840" cy="411480"/>
          </a:xfrm>
          <a:prstGeom prst="rect">
            <a:avLst/>
          </a:prstGeom>
          <a:noFill/>
          <a:ln/>
        </p:spPr>
        <p:txBody>
          <a:bodyPr wrap="square" rtlCol="0" anchor="ctr"/>
          <a:lstStyle/>
          <a:p>
            <a:pPr marL="0" indent="0" algn="r" rtl="1">
              <a:buNone/>
            </a:pPr>
            <a:r>
              <a:rPr lang="en-US" sz="1600" dirty="0">
                <a:solidFill>
                  <a:srgbClr val="444444"/>
                </a:solidFill>
                <a:latin typeface="Arial" pitchFamily="34" charset="0"/>
                <a:ea typeface="Arial" pitchFamily="34" charset="-122"/>
                <a:cs typeface="Arial" pitchFamily="34" charset="-120"/>
              </a:rPr>
              <a:t>الرفاه النفسي والاجتماعي ليس فقط غياب الاضطراب — بل حالة كاملة تشمل جودة الحياة والمشاركة المجتمعية (WHO, 2022)</a:t>
            </a:r>
            <a:endParaRPr lang="en-US" sz="1600" dirty="0"/>
          </a:p>
        </p:txBody>
      </p:sp>
      <p:sp>
        <p:nvSpPr>
          <p:cNvPr id="16" name="Shape 13"/>
          <p:cNvSpPr/>
          <p:nvPr/>
        </p:nvSpPr>
        <p:spPr>
          <a:xfrm>
            <a:off x="3108960" y="3081528"/>
            <a:ext cx="5852160" cy="804672"/>
          </a:xfrm>
          <a:prstGeom prst="roundRect">
            <a:avLst>
              <a:gd name="adj" fmla="val 6818"/>
            </a:avLst>
          </a:prstGeom>
          <a:solidFill>
            <a:srgbClr val="FFFFFF"/>
          </a:solidFill>
          <a:ln w="12700">
            <a:solidFill>
              <a:srgbClr val="C0392B"/>
            </a:solidFill>
            <a:prstDash val="solid"/>
          </a:ln>
          <a:effectLst>
            <a:outerShdw blurRad="101600" dist="38100" dir="2700000" algn="bl" rotWithShape="0">
              <a:srgbClr val="000000">
                <a:alpha val="10000"/>
              </a:srgbClr>
            </a:outerShdw>
          </a:effectLst>
        </p:spPr>
        <p:txBody>
          <a:bodyPr/>
          <a:lstStyle/>
          <a:p>
            <a:endParaRPr lang="en-AU" sz="1600"/>
          </a:p>
        </p:txBody>
      </p:sp>
      <p:sp>
        <p:nvSpPr>
          <p:cNvPr id="17" name="Shape 14"/>
          <p:cNvSpPr/>
          <p:nvPr/>
        </p:nvSpPr>
        <p:spPr>
          <a:xfrm>
            <a:off x="3108960" y="3081528"/>
            <a:ext cx="164592" cy="804672"/>
          </a:xfrm>
          <a:prstGeom prst="rect">
            <a:avLst/>
          </a:prstGeom>
          <a:solidFill>
            <a:srgbClr val="C0392B"/>
          </a:solidFill>
          <a:ln w="12700">
            <a:solidFill>
              <a:srgbClr val="C0392B"/>
            </a:solidFill>
            <a:prstDash val="solid"/>
          </a:ln>
        </p:spPr>
        <p:txBody>
          <a:bodyPr/>
          <a:lstStyle/>
          <a:p>
            <a:endParaRPr lang="en-AU"/>
          </a:p>
        </p:txBody>
      </p:sp>
      <p:sp>
        <p:nvSpPr>
          <p:cNvPr id="18" name="Text 15"/>
          <p:cNvSpPr/>
          <p:nvPr/>
        </p:nvSpPr>
        <p:spPr>
          <a:xfrm>
            <a:off x="3337560" y="3145536"/>
            <a:ext cx="5577840" cy="256032"/>
          </a:xfrm>
          <a:prstGeom prst="rect">
            <a:avLst/>
          </a:prstGeom>
          <a:noFill/>
          <a:ln/>
        </p:spPr>
        <p:txBody>
          <a:bodyPr wrap="square" rtlCol="0" anchor="ctr"/>
          <a:lstStyle/>
          <a:p>
            <a:pPr marL="0" indent="0" algn="r" rtl="1">
              <a:buNone/>
            </a:pPr>
            <a:r>
              <a:rPr lang="en-US" b="1" dirty="0">
                <a:solidFill>
                  <a:srgbClr val="0D2137"/>
                </a:solidFill>
                <a:latin typeface="Arial" pitchFamily="34" charset="0"/>
                <a:ea typeface="Arial" pitchFamily="34" charset="-122"/>
                <a:cs typeface="Arial" pitchFamily="34" charset="-120"/>
              </a:rPr>
              <a:t>الفجوة العلاجية</a:t>
            </a:r>
            <a:endParaRPr lang="en-US" dirty="0"/>
          </a:p>
        </p:txBody>
      </p:sp>
      <p:sp>
        <p:nvSpPr>
          <p:cNvPr id="19" name="Text 16"/>
          <p:cNvSpPr/>
          <p:nvPr/>
        </p:nvSpPr>
        <p:spPr>
          <a:xfrm>
            <a:off x="3337560" y="3419856"/>
            <a:ext cx="5577840" cy="411480"/>
          </a:xfrm>
          <a:prstGeom prst="rect">
            <a:avLst/>
          </a:prstGeom>
          <a:noFill/>
          <a:ln/>
        </p:spPr>
        <p:txBody>
          <a:bodyPr wrap="square" rtlCol="0" anchor="ctr"/>
          <a:lstStyle/>
          <a:p>
            <a:pPr marL="0" indent="0" algn="r" rtl="1">
              <a:buNone/>
            </a:pPr>
            <a:r>
              <a:rPr lang="en-US" sz="1600" dirty="0">
                <a:solidFill>
                  <a:srgbClr val="444444"/>
                </a:solidFill>
                <a:latin typeface="Arial" pitchFamily="34" charset="0"/>
                <a:ea typeface="Arial" pitchFamily="34" charset="-122"/>
                <a:cs typeface="Arial" pitchFamily="34" charset="-120"/>
              </a:rPr>
              <a:t>تتجاوز 85% في مناطق النزاع — أفراد يعانون بصمت دون التجرؤ على طلب الاستشارة خوفاً من الإقصاء المجتمعي</a:t>
            </a:r>
            <a:endParaRPr lang="en-US" sz="1600" dirty="0"/>
          </a:p>
        </p:txBody>
      </p:sp>
      <p:sp>
        <p:nvSpPr>
          <p:cNvPr id="20" name="Shape 17"/>
          <p:cNvSpPr/>
          <p:nvPr/>
        </p:nvSpPr>
        <p:spPr>
          <a:xfrm>
            <a:off x="3108960" y="4014216"/>
            <a:ext cx="5852160" cy="804672"/>
          </a:xfrm>
          <a:prstGeom prst="roundRect">
            <a:avLst>
              <a:gd name="adj" fmla="val 6818"/>
            </a:avLst>
          </a:prstGeom>
          <a:solidFill>
            <a:srgbClr val="FFFFFF"/>
          </a:solidFill>
          <a:ln w="12700">
            <a:solidFill>
              <a:srgbClr val="E8A020"/>
            </a:solidFill>
            <a:prstDash val="solid"/>
          </a:ln>
          <a:effectLst>
            <a:outerShdw blurRad="101600" dist="38100" dir="2700000" algn="bl" rotWithShape="0">
              <a:srgbClr val="000000">
                <a:alpha val="10000"/>
              </a:srgbClr>
            </a:outerShdw>
          </a:effectLst>
        </p:spPr>
        <p:txBody>
          <a:bodyPr/>
          <a:lstStyle/>
          <a:p>
            <a:endParaRPr lang="en-AU" sz="1600"/>
          </a:p>
        </p:txBody>
      </p:sp>
      <p:sp>
        <p:nvSpPr>
          <p:cNvPr id="21" name="Shape 18"/>
          <p:cNvSpPr/>
          <p:nvPr/>
        </p:nvSpPr>
        <p:spPr>
          <a:xfrm>
            <a:off x="3108960" y="4014216"/>
            <a:ext cx="164592" cy="804672"/>
          </a:xfrm>
          <a:prstGeom prst="rect">
            <a:avLst/>
          </a:prstGeom>
          <a:solidFill>
            <a:srgbClr val="E8A020"/>
          </a:solidFill>
          <a:ln w="12700">
            <a:solidFill>
              <a:srgbClr val="E8A020"/>
            </a:solidFill>
            <a:prstDash val="solid"/>
          </a:ln>
        </p:spPr>
        <p:txBody>
          <a:bodyPr/>
          <a:lstStyle/>
          <a:p>
            <a:endParaRPr lang="en-AU"/>
          </a:p>
        </p:txBody>
      </p:sp>
      <p:sp>
        <p:nvSpPr>
          <p:cNvPr id="22" name="Text 19"/>
          <p:cNvSpPr/>
          <p:nvPr/>
        </p:nvSpPr>
        <p:spPr>
          <a:xfrm>
            <a:off x="3337560" y="4078224"/>
            <a:ext cx="5577840" cy="256032"/>
          </a:xfrm>
          <a:prstGeom prst="rect">
            <a:avLst/>
          </a:prstGeom>
          <a:noFill/>
          <a:ln/>
        </p:spPr>
        <p:txBody>
          <a:bodyPr wrap="square" rtlCol="0" anchor="ctr"/>
          <a:lstStyle/>
          <a:p>
            <a:pPr marL="0" indent="0" algn="r" rtl="1">
              <a:buNone/>
            </a:pPr>
            <a:r>
              <a:rPr lang="en-US" b="1" dirty="0">
                <a:solidFill>
                  <a:srgbClr val="0D2137"/>
                </a:solidFill>
                <a:latin typeface="Arial" pitchFamily="34" charset="0"/>
                <a:ea typeface="Arial" pitchFamily="34" charset="-122"/>
                <a:cs typeface="Arial" pitchFamily="34" charset="-120"/>
              </a:rPr>
              <a:t>التداخل المجتمعي</a:t>
            </a:r>
            <a:endParaRPr lang="en-US" dirty="0"/>
          </a:p>
        </p:txBody>
      </p:sp>
      <p:sp>
        <p:nvSpPr>
          <p:cNvPr id="23" name="Text 20"/>
          <p:cNvSpPr/>
          <p:nvPr/>
        </p:nvSpPr>
        <p:spPr>
          <a:xfrm>
            <a:off x="3337560" y="4352544"/>
            <a:ext cx="5577840" cy="411480"/>
          </a:xfrm>
          <a:prstGeom prst="rect">
            <a:avLst/>
          </a:prstGeom>
          <a:noFill/>
          <a:ln/>
        </p:spPr>
        <p:txBody>
          <a:bodyPr wrap="square" rtlCol="0" anchor="ctr"/>
          <a:lstStyle/>
          <a:p>
            <a:pPr marL="0" indent="0" algn="r" rtl="1">
              <a:buNone/>
            </a:pPr>
            <a:r>
              <a:rPr lang="en-US" dirty="0">
                <a:solidFill>
                  <a:srgbClr val="444444"/>
                </a:solidFill>
                <a:latin typeface="Arial" pitchFamily="34" charset="0"/>
                <a:ea typeface="Arial" pitchFamily="34" charset="-122"/>
                <a:cs typeface="Arial" pitchFamily="34" charset="-120"/>
              </a:rPr>
              <a:t>الوصمة ليست رأياً فردياً بل نتاج تفاعل ثقافي واجتماعي ومؤسسي واقتصادي يؤثر في إدراك الأفراد للمرض والعلاج</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0D2137"/>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0A4060"/>
          </a:solidFill>
          <a:ln w="12700">
            <a:solidFill>
              <a:srgbClr val="0A4060"/>
            </a:solidFill>
            <a:prstDash val="solid"/>
          </a:ln>
        </p:spPr>
        <p:txBody>
          <a:bodyPr/>
          <a:lstStyle/>
          <a:p>
            <a:endParaRPr lang="en-AU"/>
          </a:p>
        </p:txBody>
      </p:sp>
      <p:sp>
        <p:nvSpPr>
          <p:cNvPr id="3" name="Text 1"/>
          <p:cNvSpPr/>
          <p:nvPr/>
        </p:nvSpPr>
        <p:spPr>
          <a:xfrm>
            <a:off x="274320" y="164592"/>
            <a:ext cx="8595360" cy="548640"/>
          </a:xfrm>
          <a:prstGeom prst="rect">
            <a:avLst/>
          </a:prstGeom>
          <a:noFill/>
          <a:ln/>
        </p:spPr>
        <p:txBody>
          <a:bodyPr wrap="square" rtlCol="0" anchor="ctr"/>
          <a:lstStyle/>
          <a:p>
            <a:pPr marL="0" indent="0" algn="r" rtl="1">
              <a:buNone/>
            </a:pPr>
            <a:r>
              <a:rPr lang="en-US" sz="2200" b="1" dirty="0">
                <a:solidFill>
                  <a:srgbClr val="FFFFFF"/>
                </a:solidFill>
                <a:latin typeface="Arial" pitchFamily="34" charset="0"/>
                <a:ea typeface="Arial" pitchFamily="34" charset="-122"/>
                <a:cs typeface="Arial" pitchFamily="34" charset="-120"/>
              </a:rPr>
              <a:t>أنماط الوصمة الاجتماعية في المجتمع السوري</a:t>
            </a:r>
            <a:endParaRPr lang="en-US" sz="2200" dirty="0"/>
          </a:p>
        </p:txBody>
      </p:sp>
      <p:sp>
        <p:nvSpPr>
          <p:cNvPr id="4" name="Text 2"/>
          <p:cNvSpPr/>
          <p:nvPr/>
        </p:nvSpPr>
        <p:spPr>
          <a:xfrm>
            <a:off x="274320" y="137160"/>
            <a:ext cx="914400" cy="594360"/>
          </a:xfrm>
          <a:prstGeom prst="rect">
            <a:avLst/>
          </a:prstGeom>
          <a:noFill/>
          <a:ln/>
        </p:spPr>
        <p:txBody>
          <a:bodyPr wrap="square" rtlCol="0" anchor="ctr"/>
          <a:lstStyle/>
          <a:p>
            <a:pPr marL="0" indent="0" algn="l">
              <a:buNone/>
            </a:pPr>
            <a:r>
              <a:rPr lang="en-US" sz="2800" b="1" dirty="0">
                <a:solidFill>
                  <a:srgbClr val="2CBCB0"/>
                </a:solidFill>
                <a:latin typeface="Arial" pitchFamily="34" charset="0"/>
                <a:ea typeface="Arial" pitchFamily="34" charset="-122"/>
                <a:cs typeface="Arial" pitchFamily="34" charset="-120"/>
              </a:rPr>
              <a:t>02</a:t>
            </a:r>
            <a:endParaRPr lang="en-US" sz="2800" dirty="0"/>
          </a:p>
        </p:txBody>
      </p:sp>
      <p:sp>
        <p:nvSpPr>
          <p:cNvPr id="5" name="Shape 3"/>
          <p:cNvSpPr/>
          <p:nvPr/>
        </p:nvSpPr>
        <p:spPr>
          <a:xfrm>
            <a:off x="228600" y="1005840"/>
            <a:ext cx="4297680" cy="1783080"/>
          </a:xfrm>
          <a:prstGeom prst="roundRect">
            <a:avLst>
              <a:gd name="adj" fmla="val 5128"/>
            </a:avLst>
          </a:prstGeom>
          <a:solidFill>
            <a:srgbClr val="102840"/>
          </a:solidFill>
          <a:ln w="12700">
            <a:solidFill>
              <a:srgbClr val="C0392B"/>
            </a:solidFill>
            <a:prstDash val="solid"/>
          </a:ln>
          <a:effectLst>
            <a:outerShdw blurRad="101600" dist="38100" dir="2700000" algn="bl" rotWithShape="0">
              <a:srgbClr val="000000">
                <a:alpha val="35000"/>
              </a:srgbClr>
            </a:outerShdw>
          </a:effectLst>
        </p:spPr>
        <p:txBody>
          <a:bodyPr/>
          <a:lstStyle/>
          <a:p>
            <a:endParaRPr lang="en-AU"/>
          </a:p>
        </p:txBody>
      </p:sp>
      <p:sp>
        <p:nvSpPr>
          <p:cNvPr id="6" name="Shape 4"/>
          <p:cNvSpPr/>
          <p:nvPr/>
        </p:nvSpPr>
        <p:spPr>
          <a:xfrm>
            <a:off x="365760" y="1115568"/>
            <a:ext cx="411480" cy="411480"/>
          </a:xfrm>
          <a:prstGeom prst="ellipse">
            <a:avLst/>
          </a:prstGeom>
          <a:solidFill>
            <a:srgbClr val="C0392B"/>
          </a:solidFill>
          <a:ln w="12700">
            <a:solidFill>
              <a:srgbClr val="C0392B"/>
            </a:solidFill>
            <a:prstDash val="solid"/>
          </a:ln>
        </p:spPr>
        <p:txBody>
          <a:bodyPr/>
          <a:lstStyle/>
          <a:p>
            <a:endParaRPr lang="en-AU"/>
          </a:p>
        </p:txBody>
      </p:sp>
      <p:sp>
        <p:nvSpPr>
          <p:cNvPr id="7" name="Text 5"/>
          <p:cNvSpPr/>
          <p:nvPr/>
        </p:nvSpPr>
        <p:spPr>
          <a:xfrm>
            <a:off x="365760" y="1115568"/>
            <a:ext cx="548640" cy="411480"/>
          </a:xfrm>
          <a:prstGeom prst="rect">
            <a:avLst/>
          </a:prstGeom>
          <a:noFill/>
          <a:ln/>
        </p:spPr>
        <p:txBody>
          <a:bodyPr wrap="square" rtlCol="0" anchor="ctr"/>
          <a:lstStyle/>
          <a:p>
            <a:pPr marL="0" indent="0" algn="ctr">
              <a:buNone/>
            </a:pPr>
            <a:r>
              <a:rPr lang="en-US" b="1" dirty="0">
                <a:solidFill>
                  <a:srgbClr val="0D2137"/>
                </a:solidFill>
                <a:latin typeface="Arial" pitchFamily="34" charset="0"/>
                <a:ea typeface="Arial" pitchFamily="34" charset="-122"/>
                <a:cs typeface="Arial" pitchFamily="34" charset="-120"/>
              </a:rPr>
              <a:t>01</a:t>
            </a:r>
            <a:endParaRPr lang="en-US" dirty="0"/>
          </a:p>
        </p:txBody>
      </p:sp>
      <p:pic>
        <p:nvPicPr>
          <p:cNvPr id="8" name="Image 0" descr="preencoded.png"/>
          <p:cNvPicPr>
            <a:picLocks noChangeAspect="1"/>
          </p:cNvPicPr>
          <p:nvPr/>
        </p:nvPicPr>
        <p:blipFill>
          <a:blip r:embed="rId3"/>
          <a:stretch>
            <a:fillRect/>
          </a:stretch>
        </p:blipFill>
        <p:spPr>
          <a:xfrm>
            <a:off x="3840480" y="1115568"/>
            <a:ext cx="502920" cy="502920"/>
          </a:xfrm>
          <a:prstGeom prst="rect">
            <a:avLst/>
          </a:prstGeom>
        </p:spPr>
      </p:pic>
      <p:sp>
        <p:nvSpPr>
          <p:cNvPr id="9" name="Text 6"/>
          <p:cNvSpPr/>
          <p:nvPr/>
        </p:nvSpPr>
        <p:spPr>
          <a:xfrm>
            <a:off x="868680" y="1115568"/>
            <a:ext cx="2926080" cy="347472"/>
          </a:xfrm>
          <a:prstGeom prst="rect">
            <a:avLst/>
          </a:prstGeom>
          <a:noFill/>
          <a:ln/>
        </p:spPr>
        <p:txBody>
          <a:bodyPr wrap="square" rtlCol="0" anchor="ctr"/>
          <a:lstStyle/>
          <a:p>
            <a:pPr marL="0" indent="0" algn="r" rtl="1">
              <a:buNone/>
            </a:pPr>
            <a:r>
              <a:rPr lang="en-US" b="1" dirty="0">
                <a:solidFill>
                  <a:srgbClr val="FFFFFF"/>
                </a:solidFill>
                <a:latin typeface="Arial" pitchFamily="34" charset="0"/>
                <a:ea typeface="Arial" pitchFamily="34" charset="-122"/>
                <a:cs typeface="Arial" pitchFamily="34" charset="-120"/>
              </a:rPr>
              <a:t>الوصمة البنيوية والمجتمعية</a:t>
            </a:r>
            <a:endParaRPr lang="en-US" dirty="0"/>
          </a:p>
        </p:txBody>
      </p:sp>
      <p:sp>
        <p:nvSpPr>
          <p:cNvPr id="10" name="Text 7"/>
          <p:cNvSpPr/>
          <p:nvPr/>
        </p:nvSpPr>
        <p:spPr>
          <a:xfrm>
            <a:off x="868680" y="1481328"/>
            <a:ext cx="2926080" cy="228600"/>
          </a:xfrm>
          <a:prstGeom prst="rect">
            <a:avLst/>
          </a:prstGeom>
          <a:noFill/>
          <a:ln/>
        </p:spPr>
        <p:txBody>
          <a:bodyPr wrap="square" rtlCol="0" anchor="ctr"/>
          <a:lstStyle/>
          <a:p>
            <a:pPr marL="0" indent="0" algn="r">
              <a:buNone/>
            </a:pPr>
            <a:r>
              <a:rPr lang="en-US" i="1" dirty="0">
                <a:solidFill>
                  <a:srgbClr val="C0392B"/>
                </a:solidFill>
                <a:latin typeface="Arial" pitchFamily="34" charset="0"/>
                <a:ea typeface="Arial" pitchFamily="34" charset="-122"/>
                <a:cs typeface="Arial" pitchFamily="34" charset="-120"/>
              </a:rPr>
              <a:t>Structural &amp; Public Stigma</a:t>
            </a:r>
            <a:endParaRPr lang="en-US" dirty="0"/>
          </a:p>
        </p:txBody>
      </p:sp>
      <p:sp>
        <p:nvSpPr>
          <p:cNvPr id="11" name="Shape 8"/>
          <p:cNvSpPr/>
          <p:nvPr/>
        </p:nvSpPr>
        <p:spPr>
          <a:xfrm>
            <a:off x="365760" y="1755648"/>
            <a:ext cx="4023360" cy="22860"/>
          </a:xfrm>
          <a:prstGeom prst="rect">
            <a:avLst/>
          </a:prstGeom>
          <a:solidFill>
            <a:srgbClr val="C0392B">
              <a:alpha val="40000"/>
            </a:srgbClr>
          </a:solidFill>
          <a:ln w="12700">
            <a:solidFill>
              <a:srgbClr val="C0392B">
                <a:alpha val="40000"/>
              </a:srgbClr>
            </a:solidFill>
            <a:prstDash val="solid"/>
          </a:ln>
        </p:spPr>
        <p:txBody>
          <a:bodyPr/>
          <a:lstStyle/>
          <a:p>
            <a:endParaRPr lang="en-AU"/>
          </a:p>
        </p:txBody>
      </p:sp>
      <p:sp>
        <p:nvSpPr>
          <p:cNvPr id="12" name="Text 9"/>
          <p:cNvSpPr/>
          <p:nvPr/>
        </p:nvSpPr>
        <p:spPr>
          <a:xfrm>
            <a:off x="365760" y="1828800"/>
            <a:ext cx="4041648" cy="886968"/>
          </a:xfrm>
          <a:prstGeom prst="rect">
            <a:avLst/>
          </a:prstGeom>
          <a:noFill/>
          <a:ln/>
        </p:spPr>
        <p:txBody>
          <a:bodyPr wrap="square" rtlCol="0" anchor="ctr"/>
          <a:lstStyle/>
          <a:p>
            <a:pPr marL="0" indent="0" algn="r" rtl="1">
              <a:buNone/>
            </a:pPr>
            <a:r>
              <a:rPr lang="en-US" dirty="0">
                <a:solidFill>
                  <a:srgbClr val="8FB5C0"/>
                </a:solidFill>
                <a:latin typeface="Arial" pitchFamily="34" charset="0"/>
                <a:ea typeface="Arial" pitchFamily="34" charset="-122"/>
                <a:cs typeface="Arial" pitchFamily="34" charset="-120"/>
              </a:rPr>
              <a:t>أفكار نمطية تختزل المريض النفسي في صورة العاجز أو العنيف، تؤدي إلى إقصائه من التوظيف والتعليم والمشاركة المدنية</a:t>
            </a:r>
            <a:endParaRPr lang="en-US" dirty="0"/>
          </a:p>
        </p:txBody>
      </p:sp>
      <p:sp>
        <p:nvSpPr>
          <p:cNvPr id="13" name="Shape 10"/>
          <p:cNvSpPr/>
          <p:nvPr/>
        </p:nvSpPr>
        <p:spPr>
          <a:xfrm>
            <a:off x="4709160" y="1005840"/>
            <a:ext cx="4297680" cy="1783080"/>
          </a:xfrm>
          <a:prstGeom prst="roundRect">
            <a:avLst>
              <a:gd name="adj" fmla="val 5128"/>
            </a:avLst>
          </a:prstGeom>
          <a:solidFill>
            <a:srgbClr val="102840"/>
          </a:solidFill>
          <a:ln w="12700">
            <a:solidFill>
              <a:srgbClr val="1A7A8A"/>
            </a:solidFill>
            <a:prstDash val="solid"/>
          </a:ln>
          <a:effectLst>
            <a:outerShdw blurRad="101600" dist="38100" dir="2700000" algn="bl" rotWithShape="0">
              <a:srgbClr val="000000">
                <a:alpha val="35000"/>
              </a:srgbClr>
            </a:outerShdw>
          </a:effectLst>
        </p:spPr>
        <p:txBody>
          <a:bodyPr/>
          <a:lstStyle/>
          <a:p>
            <a:endParaRPr lang="en-AU"/>
          </a:p>
        </p:txBody>
      </p:sp>
      <p:sp>
        <p:nvSpPr>
          <p:cNvPr id="14" name="Shape 11"/>
          <p:cNvSpPr/>
          <p:nvPr/>
        </p:nvSpPr>
        <p:spPr>
          <a:xfrm>
            <a:off x="4846320" y="1115568"/>
            <a:ext cx="411480" cy="411480"/>
          </a:xfrm>
          <a:prstGeom prst="ellipse">
            <a:avLst/>
          </a:prstGeom>
          <a:solidFill>
            <a:srgbClr val="1A7A8A"/>
          </a:solidFill>
          <a:ln w="12700">
            <a:solidFill>
              <a:srgbClr val="1A7A8A"/>
            </a:solidFill>
            <a:prstDash val="solid"/>
          </a:ln>
        </p:spPr>
        <p:txBody>
          <a:bodyPr/>
          <a:lstStyle/>
          <a:p>
            <a:endParaRPr lang="en-AU"/>
          </a:p>
        </p:txBody>
      </p:sp>
      <p:sp>
        <p:nvSpPr>
          <p:cNvPr id="15" name="Text 12"/>
          <p:cNvSpPr/>
          <p:nvPr/>
        </p:nvSpPr>
        <p:spPr>
          <a:xfrm>
            <a:off x="4846320" y="1115568"/>
            <a:ext cx="502920" cy="411480"/>
          </a:xfrm>
          <a:prstGeom prst="rect">
            <a:avLst/>
          </a:prstGeom>
          <a:noFill/>
          <a:ln/>
        </p:spPr>
        <p:txBody>
          <a:bodyPr wrap="square" rtlCol="0" anchor="ctr"/>
          <a:lstStyle/>
          <a:p>
            <a:pPr marL="0" indent="0" algn="ctr">
              <a:buNone/>
            </a:pPr>
            <a:r>
              <a:rPr lang="en-US" b="1" dirty="0">
                <a:solidFill>
                  <a:srgbClr val="0D2137"/>
                </a:solidFill>
                <a:latin typeface="Arial" pitchFamily="34" charset="0"/>
                <a:ea typeface="Arial" pitchFamily="34" charset="-122"/>
                <a:cs typeface="Arial" pitchFamily="34" charset="-120"/>
              </a:rPr>
              <a:t>02</a:t>
            </a:r>
            <a:endParaRPr lang="en-US" dirty="0"/>
          </a:p>
        </p:txBody>
      </p:sp>
      <p:pic>
        <p:nvPicPr>
          <p:cNvPr id="16" name="Image 1" descr="preencoded.png"/>
          <p:cNvPicPr>
            <a:picLocks noChangeAspect="1"/>
          </p:cNvPicPr>
          <p:nvPr/>
        </p:nvPicPr>
        <p:blipFill>
          <a:blip r:embed="rId4"/>
          <a:stretch>
            <a:fillRect/>
          </a:stretch>
        </p:blipFill>
        <p:spPr>
          <a:xfrm>
            <a:off x="8321040" y="1115568"/>
            <a:ext cx="502920" cy="502920"/>
          </a:xfrm>
          <a:prstGeom prst="rect">
            <a:avLst/>
          </a:prstGeom>
        </p:spPr>
      </p:pic>
      <p:sp>
        <p:nvSpPr>
          <p:cNvPr id="17" name="Text 13"/>
          <p:cNvSpPr/>
          <p:nvPr/>
        </p:nvSpPr>
        <p:spPr>
          <a:xfrm>
            <a:off x="5349240" y="1115568"/>
            <a:ext cx="2926080" cy="347472"/>
          </a:xfrm>
          <a:prstGeom prst="rect">
            <a:avLst/>
          </a:prstGeom>
          <a:noFill/>
          <a:ln/>
        </p:spPr>
        <p:txBody>
          <a:bodyPr wrap="square" rtlCol="0" anchor="ctr"/>
          <a:lstStyle/>
          <a:p>
            <a:pPr marL="0" indent="0" algn="r" rtl="1">
              <a:buNone/>
            </a:pPr>
            <a:r>
              <a:rPr lang="en-US" b="1" dirty="0">
                <a:solidFill>
                  <a:srgbClr val="FFFFFF"/>
                </a:solidFill>
                <a:latin typeface="Arial" pitchFamily="34" charset="0"/>
                <a:ea typeface="Arial" pitchFamily="34" charset="-122"/>
                <a:cs typeface="Arial" pitchFamily="34" charset="-120"/>
              </a:rPr>
              <a:t>الوصمة الذاتية المكتسبة</a:t>
            </a:r>
            <a:endParaRPr lang="en-US" dirty="0"/>
          </a:p>
        </p:txBody>
      </p:sp>
      <p:sp>
        <p:nvSpPr>
          <p:cNvPr id="18" name="Text 14"/>
          <p:cNvSpPr/>
          <p:nvPr/>
        </p:nvSpPr>
        <p:spPr>
          <a:xfrm>
            <a:off x="5349240" y="1481328"/>
            <a:ext cx="2926080" cy="228600"/>
          </a:xfrm>
          <a:prstGeom prst="rect">
            <a:avLst/>
          </a:prstGeom>
          <a:noFill/>
          <a:ln/>
        </p:spPr>
        <p:txBody>
          <a:bodyPr wrap="square" rtlCol="0" anchor="ctr"/>
          <a:lstStyle/>
          <a:p>
            <a:pPr marL="0" indent="0" algn="r">
              <a:buNone/>
            </a:pPr>
            <a:r>
              <a:rPr lang="en-US" i="1" dirty="0">
                <a:solidFill>
                  <a:srgbClr val="1A7A8A"/>
                </a:solidFill>
                <a:latin typeface="Arial" pitchFamily="34" charset="0"/>
                <a:ea typeface="Arial" pitchFamily="34" charset="-122"/>
                <a:cs typeface="Arial" pitchFamily="34" charset="-120"/>
              </a:rPr>
              <a:t>Self-Stigma</a:t>
            </a:r>
            <a:endParaRPr lang="en-US" dirty="0"/>
          </a:p>
        </p:txBody>
      </p:sp>
      <p:sp>
        <p:nvSpPr>
          <p:cNvPr id="19" name="Shape 15"/>
          <p:cNvSpPr/>
          <p:nvPr/>
        </p:nvSpPr>
        <p:spPr>
          <a:xfrm>
            <a:off x="4846320" y="1755648"/>
            <a:ext cx="4023360" cy="22860"/>
          </a:xfrm>
          <a:prstGeom prst="rect">
            <a:avLst/>
          </a:prstGeom>
          <a:solidFill>
            <a:srgbClr val="1A7A8A">
              <a:alpha val="40000"/>
            </a:srgbClr>
          </a:solidFill>
          <a:ln w="12700">
            <a:solidFill>
              <a:srgbClr val="1A7A8A">
                <a:alpha val="40000"/>
              </a:srgbClr>
            </a:solidFill>
            <a:prstDash val="solid"/>
          </a:ln>
        </p:spPr>
        <p:txBody>
          <a:bodyPr/>
          <a:lstStyle/>
          <a:p>
            <a:endParaRPr lang="en-AU"/>
          </a:p>
        </p:txBody>
      </p:sp>
      <p:sp>
        <p:nvSpPr>
          <p:cNvPr id="20" name="Text 16"/>
          <p:cNvSpPr/>
          <p:nvPr/>
        </p:nvSpPr>
        <p:spPr>
          <a:xfrm>
            <a:off x="4846320" y="1828800"/>
            <a:ext cx="4041648" cy="886968"/>
          </a:xfrm>
          <a:prstGeom prst="rect">
            <a:avLst/>
          </a:prstGeom>
          <a:noFill/>
          <a:ln/>
        </p:spPr>
        <p:txBody>
          <a:bodyPr wrap="square" rtlCol="0" anchor="ctr"/>
          <a:lstStyle/>
          <a:p>
            <a:pPr marL="0" indent="0" algn="r" rtl="1">
              <a:buNone/>
            </a:pPr>
            <a:r>
              <a:rPr lang="en-US" dirty="0">
                <a:solidFill>
                  <a:srgbClr val="8FB5C0"/>
                </a:solidFill>
                <a:latin typeface="Arial" pitchFamily="34" charset="0"/>
                <a:ea typeface="Arial" pitchFamily="34" charset="-122"/>
                <a:cs typeface="Arial" pitchFamily="34" charset="-120"/>
              </a:rPr>
              <a:t>استبطان المريض للأحكام الاجتماعية وإسقاطها على ذاته، مما يدمر كفاءته الذاتية ويولد الخزي والعار الفردي</a:t>
            </a:r>
            <a:endParaRPr lang="en-US" dirty="0"/>
          </a:p>
        </p:txBody>
      </p:sp>
      <p:sp>
        <p:nvSpPr>
          <p:cNvPr id="21" name="Shape 17"/>
          <p:cNvSpPr/>
          <p:nvPr/>
        </p:nvSpPr>
        <p:spPr>
          <a:xfrm>
            <a:off x="228600" y="2926080"/>
            <a:ext cx="4297680" cy="1783080"/>
          </a:xfrm>
          <a:prstGeom prst="roundRect">
            <a:avLst>
              <a:gd name="adj" fmla="val 5128"/>
            </a:avLst>
          </a:prstGeom>
          <a:solidFill>
            <a:srgbClr val="102840"/>
          </a:solidFill>
          <a:ln w="12700">
            <a:solidFill>
              <a:srgbClr val="E8A020"/>
            </a:solidFill>
            <a:prstDash val="solid"/>
          </a:ln>
          <a:effectLst>
            <a:outerShdw blurRad="101600" dist="38100" dir="2700000" algn="bl" rotWithShape="0">
              <a:srgbClr val="000000">
                <a:alpha val="35000"/>
              </a:srgbClr>
            </a:outerShdw>
          </a:effectLst>
        </p:spPr>
        <p:txBody>
          <a:bodyPr/>
          <a:lstStyle/>
          <a:p>
            <a:endParaRPr lang="en-AU"/>
          </a:p>
        </p:txBody>
      </p:sp>
      <p:sp>
        <p:nvSpPr>
          <p:cNvPr id="22" name="Shape 18"/>
          <p:cNvSpPr/>
          <p:nvPr/>
        </p:nvSpPr>
        <p:spPr>
          <a:xfrm>
            <a:off x="365760" y="3035808"/>
            <a:ext cx="411480" cy="411480"/>
          </a:xfrm>
          <a:prstGeom prst="ellipse">
            <a:avLst/>
          </a:prstGeom>
          <a:solidFill>
            <a:srgbClr val="E8A020"/>
          </a:solidFill>
          <a:ln w="12700">
            <a:solidFill>
              <a:srgbClr val="E8A020"/>
            </a:solidFill>
            <a:prstDash val="solid"/>
          </a:ln>
        </p:spPr>
        <p:txBody>
          <a:bodyPr/>
          <a:lstStyle/>
          <a:p>
            <a:endParaRPr lang="en-AU"/>
          </a:p>
        </p:txBody>
      </p:sp>
      <p:sp>
        <p:nvSpPr>
          <p:cNvPr id="23" name="Text 19"/>
          <p:cNvSpPr/>
          <p:nvPr/>
        </p:nvSpPr>
        <p:spPr>
          <a:xfrm>
            <a:off x="365760" y="3035808"/>
            <a:ext cx="502920" cy="411480"/>
          </a:xfrm>
          <a:prstGeom prst="rect">
            <a:avLst/>
          </a:prstGeom>
          <a:noFill/>
          <a:ln/>
        </p:spPr>
        <p:txBody>
          <a:bodyPr wrap="square" rtlCol="0" anchor="ctr"/>
          <a:lstStyle/>
          <a:p>
            <a:pPr marL="0" indent="0" algn="ctr">
              <a:buNone/>
            </a:pPr>
            <a:r>
              <a:rPr lang="en-US" b="1" dirty="0">
                <a:solidFill>
                  <a:srgbClr val="0D2137"/>
                </a:solidFill>
                <a:latin typeface="Arial" pitchFamily="34" charset="0"/>
                <a:ea typeface="Arial" pitchFamily="34" charset="-122"/>
                <a:cs typeface="Arial" pitchFamily="34" charset="-120"/>
              </a:rPr>
              <a:t>03</a:t>
            </a:r>
            <a:endParaRPr lang="en-US" dirty="0"/>
          </a:p>
        </p:txBody>
      </p:sp>
      <p:pic>
        <p:nvPicPr>
          <p:cNvPr id="24" name="Image 2" descr="preencoded.png"/>
          <p:cNvPicPr>
            <a:picLocks noChangeAspect="1"/>
          </p:cNvPicPr>
          <p:nvPr/>
        </p:nvPicPr>
        <p:blipFill>
          <a:blip r:embed="rId5"/>
          <a:stretch>
            <a:fillRect/>
          </a:stretch>
        </p:blipFill>
        <p:spPr>
          <a:xfrm>
            <a:off x="3840480" y="3035808"/>
            <a:ext cx="502920" cy="502920"/>
          </a:xfrm>
          <a:prstGeom prst="rect">
            <a:avLst/>
          </a:prstGeom>
        </p:spPr>
      </p:pic>
      <p:sp>
        <p:nvSpPr>
          <p:cNvPr id="25" name="Text 20"/>
          <p:cNvSpPr/>
          <p:nvPr/>
        </p:nvSpPr>
        <p:spPr>
          <a:xfrm>
            <a:off x="868680" y="3035808"/>
            <a:ext cx="2926080" cy="347472"/>
          </a:xfrm>
          <a:prstGeom prst="rect">
            <a:avLst/>
          </a:prstGeom>
          <a:noFill/>
          <a:ln/>
        </p:spPr>
        <p:txBody>
          <a:bodyPr wrap="square" rtlCol="0" anchor="ctr"/>
          <a:lstStyle/>
          <a:p>
            <a:pPr marL="0" indent="0" algn="r" rtl="1">
              <a:buNone/>
            </a:pPr>
            <a:r>
              <a:rPr lang="en-US" b="1" dirty="0">
                <a:solidFill>
                  <a:srgbClr val="FFFFFF"/>
                </a:solidFill>
                <a:latin typeface="Arial" pitchFamily="34" charset="0"/>
                <a:ea typeface="Arial" pitchFamily="34" charset="-122"/>
                <a:cs typeface="Arial" pitchFamily="34" charset="-120"/>
              </a:rPr>
              <a:t>الوصمة المتوقعة</a:t>
            </a:r>
            <a:endParaRPr lang="en-US" dirty="0"/>
          </a:p>
        </p:txBody>
      </p:sp>
      <p:sp>
        <p:nvSpPr>
          <p:cNvPr id="26" name="Text 21"/>
          <p:cNvSpPr/>
          <p:nvPr/>
        </p:nvSpPr>
        <p:spPr>
          <a:xfrm>
            <a:off x="868680" y="3401568"/>
            <a:ext cx="2926080" cy="228600"/>
          </a:xfrm>
          <a:prstGeom prst="rect">
            <a:avLst/>
          </a:prstGeom>
          <a:noFill/>
          <a:ln/>
        </p:spPr>
        <p:txBody>
          <a:bodyPr wrap="square" rtlCol="0" anchor="ctr"/>
          <a:lstStyle/>
          <a:p>
            <a:pPr marL="0" indent="0" algn="r">
              <a:buNone/>
            </a:pPr>
            <a:r>
              <a:rPr lang="en-US" i="1" dirty="0">
                <a:solidFill>
                  <a:srgbClr val="E8A020"/>
                </a:solidFill>
                <a:latin typeface="Arial" pitchFamily="34" charset="0"/>
                <a:ea typeface="Arial" pitchFamily="34" charset="-122"/>
                <a:cs typeface="Arial" pitchFamily="34" charset="-120"/>
              </a:rPr>
              <a:t>Anticipated Stigma</a:t>
            </a:r>
            <a:endParaRPr lang="en-US" dirty="0"/>
          </a:p>
        </p:txBody>
      </p:sp>
      <p:sp>
        <p:nvSpPr>
          <p:cNvPr id="27" name="Shape 22"/>
          <p:cNvSpPr/>
          <p:nvPr/>
        </p:nvSpPr>
        <p:spPr>
          <a:xfrm>
            <a:off x="365760" y="3675888"/>
            <a:ext cx="4023360" cy="22860"/>
          </a:xfrm>
          <a:prstGeom prst="rect">
            <a:avLst/>
          </a:prstGeom>
          <a:solidFill>
            <a:srgbClr val="E8A020">
              <a:alpha val="40000"/>
            </a:srgbClr>
          </a:solidFill>
          <a:ln w="12700">
            <a:solidFill>
              <a:srgbClr val="E8A020">
                <a:alpha val="40000"/>
              </a:srgbClr>
            </a:solidFill>
            <a:prstDash val="solid"/>
          </a:ln>
        </p:spPr>
        <p:txBody>
          <a:bodyPr/>
          <a:lstStyle/>
          <a:p>
            <a:endParaRPr lang="en-AU"/>
          </a:p>
        </p:txBody>
      </p:sp>
      <p:sp>
        <p:nvSpPr>
          <p:cNvPr id="28" name="Text 23"/>
          <p:cNvSpPr/>
          <p:nvPr/>
        </p:nvSpPr>
        <p:spPr>
          <a:xfrm>
            <a:off x="365760" y="3749040"/>
            <a:ext cx="4041648" cy="886968"/>
          </a:xfrm>
          <a:prstGeom prst="rect">
            <a:avLst/>
          </a:prstGeom>
          <a:noFill/>
          <a:ln/>
        </p:spPr>
        <p:txBody>
          <a:bodyPr wrap="square" rtlCol="0" anchor="ctr"/>
          <a:lstStyle/>
          <a:p>
            <a:pPr marL="0" indent="0" algn="r" rtl="1">
              <a:buNone/>
            </a:pPr>
            <a:r>
              <a:rPr lang="en-US" dirty="0">
                <a:solidFill>
                  <a:srgbClr val="8FB5C0"/>
                </a:solidFill>
                <a:latin typeface="Arial" pitchFamily="34" charset="0"/>
                <a:ea typeface="Arial" pitchFamily="34" charset="-122"/>
                <a:cs typeface="Arial" pitchFamily="34" charset="-120"/>
              </a:rPr>
              <a:t>توقع مستمر للرفض والانتقاد عند الكشف عن المعاناة النفسية — حتى بغياب تجربة مباشرة — ويُعدّ السبب الرئيسي لتأخير العلاج</a:t>
            </a:r>
            <a:endParaRPr lang="en-US" dirty="0"/>
          </a:p>
        </p:txBody>
      </p:sp>
      <p:sp>
        <p:nvSpPr>
          <p:cNvPr id="29" name="Shape 24"/>
          <p:cNvSpPr/>
          <p:nvPr/>
        </p:nvSpPr>
        <p:spPr>
          <a:xfrm>
            <a:off x="4709160" y="2926080"/>
            <a:ext cx="4297680" cy="1783080"/>
          </a:xfrm>
          <a:prstGeom prst="roundRect">
            <a:avLst>
              <a:gd name="adj" fmla="val 5128"/>
            </a:avLst>
          </a:prstGeom>
          <a:solidFill>
            <a:srgbClr val="102840"/>
          </a:solidFill>
          <a:ln w="12700">
            <a:solidFill>
              <a:srgbClr val="2CBCB0"/>
            </a:solidFill>
            <a:prstDash val="solid"/>
          </a:ln>
          <a:effectLst>
            <a:outerShdw blurRad="101600" dist="38100" dir="2700000" algn="bl" rotWithShape="0">
              <a:srgbClr val="000000">
                <a:alpha val="35000"/>
              </a:srgbClr>
            </a:outerShdw>
          </a:effectLst>
        </p:spPr>
        <p:txBody>
          <a:bodyPr/>
          <a:lstStyle/>
          <a:p>
            <a:endParaRPr lang="en-AU"/>
          </a:p>
        </p:txBody>
      </p:sp>
      <p:sp>
        <p:nvSpPr>
          <p:cNvPr id="30" name="Shape 25"/>
          <p:cNvSpPr/>
          <p:nvPr/>
        </p:nvSpPr>
        <p:spPr>
          <a:xfrm>
            <a:off x="4846320" y="3035808"/>
            <a:ext cx="411480" cy="411480"/>
          </a:xfrm>
          <a:prstGeom prst="ellipse">
            <a:avLst/>
          </a:prstGeom>
          <a:solidFill>
            <a:srgbClr val="2CBCB0"/>
          </a:solidFill>
          <a:ln w="12700">
            <a:solidFill>
              <a:srgbClr val="2CBCB0"/>
            </a:solidFill>
            <a:prstDash val="solid"/>
          </a:ln>
        </p:spPr>
        <p:txBody>
          <a:bodyPr/>
          <a:lstStyle/>
          <a:p>
            <a:endParaRPr lang="en-AU"/>
          </a:p>
        </p:txBody>
      </p:sp>
      <p:sp>
        <p:nvSpPr>
          <p:cNvPr id="31" name="Text 26"/>
          <p:cNvSpPr/>
          <p:nvPr/>
        </p:nvSpPr>
        <p:spPr>
          <a:xfrm>
            <a:off x="4846320" y="3035808"/>
            <a:ext cx="502920" cy="411480"/>
          </a:xfrm>
          <a:prstGeom prst="rect">
            <a:avLst/>
          </a:prstGeom>
          <a:noFill/>
          <a:ln/>
        </p:spPr>
        <p:txBody>
          <a:bodyPr wrap="square" rtlCol="0" anchor="ctr"/>
          <a:lstStyle/>
          <a:p>
            <a:pPr marL="0" indent="0" algn="ctr">
              <a:buNone/>
            </a:pPr>
            <a:r>
              <a:rPr lang="en-US" b="1" dirty="0">
                <a:solidFill>
                  <a:srgbClr val="0D2137"/>
                </a:solidFill>
                <a:latin typeface="Arial" pitchFamily="34" charset="0"/>
                <a:ea typeface="Arial" pitchFamily="34" charset="-122"/>
                <a:cs typeface="Arial" pitchFamily="34" charset="-120"/>
              </a:rPr>
              <a:t>04</a:t>
            </a:r>
            <a:endParaRPr lang="en-US" dirty="0"/>
          </a:p>
        </p:txBody>
      </p:sp>
      <p:pic>
        <p:nvPicPr>
          <p:cNvPr id="32" name="Image 3" descr="preencoded.png"/>
          <p:cNvPicPr>
            <a:picLocks noChangeAspect="1"/>
          </p:cNvPicPr>
          <p:nvPr/>
        </p:nvPicPr>
        <p:blipFill>
          <a:blip r:embed="rId6"/>
          <a:stretch>
            <a:fillRect/>
          </a:stretch>
        </p:blipFill>
        <p:spPr>
          <a:xfrm>
            <a:off x="8321040" y="3035808"/>
            <a:ext cx="502920" cy="502920"/>
          </a:xfrm>
          <a:prstGeom prst="rect">
            <a:avLst/>
          </a:prstGeom>
        </p:spPr>
      </p:pic>
      <p:sp>
        <p:nvSpPr>
          <p:cNvPr id="33" name="Text 27"/>
          <p:cNvSpPr/>
          <p:nvPr/>
        </p:nvSpPr>
        <p:spPr>
          <a:xfrm>
            <a:off x="5349240" y="3035808"/>
            <a:ext cx="2926080" cy="347472"/>
          </a:xfrm>
          <a:prstGeom prst="rect">
            <a:avLst/>
          </a:prstGeom>
          <a:noFill/>
          <a:ln/>
        </p:spPr>
        <p:txBody>
          <a:bodyPr wrap="square" rtlCol="0" anchor="ctr"/>
          <a:lstStyle/>
          <a:p>
            <a:pPr marL="0" indent="0" algn="r" rtl="1">
              <a:buNone/>
            </a:pPr>
            <a:r>
              <a:rPr lang="en-US" b="1" dirty="0">
                <a:solidFill>
                  <a:srgbClr val="FFFFFF"/>
                </a:solidFill>
                <a:latin typeface="Arial" pitchFamily="34" charset="0"/>
                <a:ea typeface="Arial" pitchFamily="34" charset="-122"/>
                <a:cs typeface="Arial" pitchFamily="34" charset="-120"/>
              </a:rPr>
              <a:t>وصمة القربى والسمعة العائلية</a:t>
            </a:r>
            <a:endParaRPr lang="en-US" dirty="0"/>
          </a:p>
        </p:txBody>
      </p:sp>
      <p:sp>
        <p:nvSpPr>
          <p:cNvPr id="34" name="Text 28"/>
          <p:cNvSpPr/>
          <p:nvPr/>
        </p:nvSpPr>
        <p:spPr>
          <a:xfrm>
            <a:off x="5349240" y="3401568"/>
            <a:ext cx="2926080" cy="228600"/>
          </a:xfrm>
          <a:prstGeom prst="rect">
            <a:avLst/>
          </a:prstGeom>
          <a:noFill/>
          <a:ln/>
        </p:spPr>
        <p:txBody>
          <a:bodyPr wrap="square" rtlCol="0" anchor="ctr"/>
          <a:lstStyle/>
          <a:p>
            <a:pPr marL="0" indent="0" algn="r">
              <a:buNone/>
            </a:pPr>
            <a:r>
              <a:rPr lang="en-US" i="1" dirty="0">
                <a:solidFill>
                  <a:srgbClr val="2CBCB0"/>
                </a:solidFill>
                <a:latin typeface="Arial" pitchFamily="34" charset="0"/>
                <a:ea typeface="Arial" pitchFamily="34" charset="-122"/>
                <a:cs typeface="Arial" pitchFamily="34" charset="-120"/>
              </a:rPr>
              <a:t>Courtesy / Family Stigma</a:t>
            </a:r>
            <a:endParaRPr lang="en-US" dirty="0"/>
          </a:p>
        </p:txBody>
      </p:sp>
      <p:sp>
        <p:nvSpPr>
          <p:cNvPr id="35" name="Shape 29"/>
          <p:cNvSpPr/>
          <p:nvPr/>
        </p:nvSpPr>
        <p:spPr>
          <a:xfrm>
            <a:off x="4846320" y="3675888"/>
            <a:ext cx="4023360" cy="22860"/>
          </a:xfrm>
          <a:prstGeom prst="rect">
            <a:avLst/>
          </a:prstGeom>
          <a:solidFill>
            <a:srgbClr val="2CBCB0">
              <a:alpha val="40000"/>
            </a:srgbClr>
          </a:solidFill>
          <a:ln w="12700">
            <a:solidFill>
              <a:srgbClr val="2CBCB0">
                <a:alpha val="40000"/>
              </a:srgbClr>
            </a:solidFill>
            <a:prstDash val="solid"/>
          </a:ln>
        </p:spPr>
        <p:txBody>
          <a:bodyPr/>
          <a:lstStyle/>
          <a:p>
            <a:endParaRPr lang="en-AU"/>
          </a:p>
        </p:txBody>
      </p:sp>
      <p:sp>
        <p:nvSpPr>
          <p:cNvPr id="36" name="Text 30"/>
          <p:cNvSpPr/>
          <p:nvPr/>
        </p:nvSpPr>
        <p:spPr>
          <a:xfrm>
            <a:off x="4846320" y="3749040"/>
            <a:ext cx="4041648" cy="886968"/>
          </a:xfrm>
          <a:prstGeom prst="rect">
            <a:avLst/>
          </a:prstGeom>
          <a:noFill/>
          <a:ln/>
        </p:spPr>
        <p:txBody>
          <a:bodyPr wrap="square" rtlCol="0" anchor="ctr"/>
          <a:lstStyle/>
          <a:p>
            <a:pPr marL="0" indent="0" algn="r" rtl="1">
              <a:buNone/>
            </a:pPr>
            <a:r>
              <a:rPr lang="en-US" dirty="0">
                <a:solidFill>
                  <a:srgbClr val="8FB5C0"/>
                </a:solidFill>
                <a:latin typeface="Arial" pitchFamily="34" charset="0"/>
                <a:ea typeface="Arial" pitchFamily="34" charset="-122"/>
                <a:cs typeface="Arial" pitchFamily="34" charset="-120"/>
              </a:rPr>
              <a:t>اعتبار الاضطراب النفسي دليلاً على خلل في المنظومة التربوية أو الجينية للعائلة، يمتد ليؤثر على فرص الزواج والمصاهرة</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0F6F8"/>
        </a:solidFill>
        <a:effectLst/>
      </p:bgPr>
    </p:bg>
    <p:spTree>
      <p:nvGrpSpPr>
        <p:cNvPr id="1" name=""/>
        <p:cNvGrpSpPr/>
        <p:nvPr/>
      </p:nvGrpSpPr>
      <p:grpSpPr>
        <a:xfrm>
          <a:off x="0" y="0"/>
          <a:ext cx="0" cy="0"/>
          <a:chOff x="0" y="0"/>
          <a:chExt cx="0" cy="0"/>
        </a:xfrm>
      </p:grpSpPr>
      <p:sp>
        <p:nvSpPr>
          <p:cNvPr id="2" name="Shape 0"/>
          <p:cNvSpPr/>
          <p:nvPr/>
        </p:nvSpPr>
        <p:spPr>
          <a:xfrm>
            <a:off x="6400800" y="0"/>
            <a:ext cx="2743200" cy="5143500"/>
          </a:xfrm>
          <a:prstGeom prst="rect">
            <a:avLst/>
          </a:prstGeom>
          <a:solidFill>
            <a:srgbClr val="0D2137"/>
          </a:solidFill>
          <a:ln w="12700">
            <a:solidFill>
              <a:srgbClr val="0D2137"/>
            </a:solidFill>
            <a:prstDash val="solid"/>
          </a:ln>
        </p:spPr>
        <p:txBody>
          <a:bodyPr/>
          <a:lstStyle/>
          <a:p>
            <a:endParaRPr lang="en-AU"/>
          </a:p>
        </p:txBody>
      </p:sp>
      <p:sp>
        <p:nvSpPr>
          <p:cNvPr id="5" name="Text 2"/>
          <p:cNvSpPr/>
          <p:nvPr/>
        </p:nvSpPr>
        <p:spPr>
          <a:xfrm>
            <a:off x="6492240" y="274320"/>
            <a:ext cx="2560320" cy="548640"/>
          </a:xfrm>
          <a:prstGeom prst="rect">
            <a:avLst/>
          </a:prstGeom>
          <a:noFill/>
          <a:ln/>
        </p:spPr>
        <p:txBody>
          <a:bodyPr wrap="square" rtlCol="0" anchor="ctr"/>
          <a:lstStyle/>
          <a:p>
            <a:pPr marL="0" indent="0" algn="ctr">
              <a:buNone/>
            </a:pPr>
            <a:r>
              <a:rPr lang="en-US" sz="4800" b="1" dirty="0">
                <a:solidFill>
                  <a:srgbClr val="2CBCB0">
                    <a:alpha val="65000"/>
                  </a:srgbClr>
                </a:solidFill>
                <a:latin typeface="Arial" pitchFamily="34" charset="0"/>
                <a:ea typeface="Arial" pitchFamily="34" charset="-122"/>
                <a:cs typeface="Arial" pitchFamily="34" charset="-120"/>
              </a:rPr>
              <a:t>03</a:t>
            </a:r>
            <a:endParaRPr lang="en-US" sz="4800" dirty="0"/>
          </a:p>
        </p:txBody>
      </p:sp>
      <p:sp>
        <p:nvSpPr>
          <p:cNvPr id="6" name="Text 3"/>
          <p:cNvSpPr/>
          <p:nvPr/>
        </p:nvSpPr>
        <p:spPr>
          <a:xfrm>
            <a:off x="6492240" y="1005840"/>
            <a:ext cx="2560320" cy="822960"/>
          </a:xfrm>
          <a:prstGeom prst="rect">
            <a:avLst/>
          </a:prstGeom>
          <a:noFill/>
          <a:ln/>
        </p:spPr>
        <p:txBody>
          <a:bodyPr wrap="square" rtlCol="0" anchor="ctr"/>
          <a:lstStyle/>
          <a:p>
            <a:pPr marL="0" indent="0" algn="ctr" rtl="1">
              <a:buNone/>
            </a:pPr>
            <a:r>
              <a:rPr lang="en-US" sz="3000" b="1" dirty="0">
                <a:solidFill>
                  <a:srgbClr val="FFFFFF"/>
                </a:solidFill>
                <a:latin typeface="Arial" pitchFamily="34" charset="0"/>
                <a:ea typeface="Arial" pitchFamily="34" charset="-122"/>
                <a:cs typeface="Arial" pitchFamily="34" charset="-120"/>
              </a:rPr>
              <a:t>المحددات</a:t>
            </a:r>
            <a:endParaRPr lang="en-US" sz="3000" dirty="0"/>
          </a:p>
          <a:p>
            <a:pPr marL="0" indent="0" algn="ctr" rtl="1">
              <a:buNone/>
            </a:pPr>
            <a:r>
              <a:rPr lang="en-US" sz="3000" b="1" dirty="0">
                <a:solidFill>
                  <a:srgbClr val="FFFFFF"/>
                </a:solidFill>
                <a:latin typeface="Arial" pitchFamily="34" charset="0"/>
                <a:ea typeface="Arial" pitchFamily="34" charset="-122"/>
                <a:cs typeface="Arial" pitchFamily="34" charset="-120"/>
              </a:rPr>
              <a:t>الثقافية</a:t>
            </a:r>
            <a:endParaRPr lang="en-US" sz="3000" dirty="0"/>
          </a:p>
        </p:txBody>
      </p:sp>
      <p:sp>
        <p:nvSpPr>
          <p:cNvPr id="7" name="Text 4"/>
          <p:cNvSpPr/>
          <p:nvPr/>
        </p:nvSpPr>
        <p:spPr>
          <a:xfrm>
            <a:off x="274320" y="182880"/>
            <a:ext cx="5943600" cy="457200"/>
          </a:xfrm>
          <a:prstGeom prst="rect">
            <a:avLst/>
          </a:prstGeom>
          <a:noFill/>
          <a:ln/>
        </p:spPr>
        <p:txBody>
          <a:bodyPr wrap="square" rtlCol="0" anchor="ctr"/>
          <a:lstStyle/>
          <a:p>
            <a:pPr marL="0" indent="0" algn="r" rtl="1">
              <a:buNone/>
            </a:pPr>
            <a:r>
              <a:rPr lang="en-US" sz="2000" b="1" dirty="0">
                <a:solidFill>
                  <a:srgbClr val="0D2137"/>
                </a:solidFill>
                <a:latin typeface="Arial" pitchFamily="34" charset="0"/>
                <a:ea typeface="Arial" pitchFamily="34" charset="-122"/>
                <a:cs typeface="Arial" pitchFamily="34" charset="-120"/>
              </a:rPr>
              <a:t>جذور الوصمة في الثقافة السورية</a:t>
            </a:r>
            <a:endParaRPr lang="en-US" sz="2000" dirty="0"/>
          </a:p>
        </p:txBody>
      </p:sp>
      <p:sp>
        <p:nvSpPr>
          <p:cNvPr id="8" name="Shape 5"/>
          <p:cNvSpPr/>
          <p:nvPr/>
        </p:nvSpPr>
        <p:spPr>
          <a:xfrm>
            <a:off x="274320" y="667512"/>
            <a:ext cx="5943600" cy="32004"/>
          </a:xfrm>
          <a:prstGeom prst="rect">
            <a:avLst/>
          </a:prstGeom>
          <a:solidFill>
            <a:srgbClr val="1A7A8A"/>
          </a:solidFill>
          <a:ln w="12700">
            <a:solidFill>
              <a:srgbClr val="1A7A8A"/>
            </a:solidFill>
            <a:prstDash val="solid"/>
          </a:ln>
        </p:spPr>
        <p:txBody>
          <a:bodyPr/>
          <a:lstStyle/>
          <a:p>
            <a:endParaRPr lang="en-AU" sz="2000"/>
          </a:p>
        </p:txBody>
      </p:sp>
      <p:sp>
        <p:nvSpPr>
          <p:cNvPr id="9" name="Shape 6"/>
          <p:cNvSpPr/>
          <p:nvPr/>
        </p:nvSpPr>
        <p:spPr>
          <a:xfrm>
            <a:off x="228600" y="822960"/>
            <a:ext cx="5989320" cy="1170432"/>
          </a:xfrm>
          <a:prstGeom prst="roundRect">
            <a:avLst>
              <a:gd name="adj" fmla="val 5469"/>
            </a:avLst>
          </a:prstGeom>
          <a:solidFill>
            <a:srgbClr val="FFFFFF"/>
          </a:solidFill>
          <a:ln w="12700">
            <a:solidFill>
              <a:srgbClr val="E8A020"/>
            </a:solidFill>
            <a:prstDash val="solid"/>
          </a:ln>
          <a:effectLst>
            <a:outerShdw blurRad="101600" dist="38100" dir="2700000" algn="bl" rotWithShape="0">
              <a:srgbClr val="000000">
                <a:alpha val="10000"/>
              </a:srgbClr>
            </a:outerShdw>
          </a:effectLst>
        </p:spPr>
        <p:txBody>
          <a:bodyPr/>
          <a:lstStyle/>
          <a:p>
            <a:endParaRPr lang="en-AU" sz="2000"/>
          </a:p>
        </p:txBody>
      </p:sp>
      <p:pic>
        <p:nvPicPr>
          <p:cNvPr id="10" name="Image 1" descr="preencoded.png"/>
          <p:cNvPicPr>
            <a:picLocks noChangeAspect="1"/>
          </p:cNvPicPr>
          <p:nvPr/>
        </p:nvPicPr>
        <p:blipFill>
          <a:blip r:embed="rId3"/>
          <a:stretch>
            <a:fillRect/>
          </a:stretch>
        </p:blipFill>
        <p:spPr>
          <a:xfrm>
            <a:off x="365760" y="914400"/>
            <a:ext cx="457200" cy="457200"/>
          </a:xfrm>
          <a:prstGeom prst="rect">
            <a:avLst/>
          </a:prstGeom>
        </p:spPr>
      </p:pic>
      <p:sp>
        <p:nvSpPr>
          <p:cNvPr id="11" name="Shape 7"/>
          <p:cNvSpPr/>
          <p:nvPr/>
        </p:nvSpPr>
        <p:spPr>
          <a:xfrm>
            <a:off x="960120" y="896112"/>
            <a:ext cx="22860" cy="1024128"/>
          </a:xfrm>
          <a:prstGeom prst="rect">
            <a:avLst/>
          </a:prstGeom>
          <a:solidFill>
            <a:srgbClr val="E8A020"/>
          </a:solidFill>
          <a:ln w="12700">
            <a:solidFill>
              <a:srgbClr val="E8A020"/>
            </a:solidFill>
            <a:prstDash val="solid"/>
          </a:ln>
        </p:spPr>
        <p:txBody>
          <a:bodyPr/>
          <a:lstStyle/>
          <a:p>
            <a:endParaRPr lang="en-AU" sz="2000"/>
          </a:p>
        </p:txBody>
      </p:sp>
      <p:sp>
        <p:nvSpPr>
          <p:cNvPr id="12" name="Text 8"/>
          <p:cNvSpPr/>
          <p:nvPr/>
        </p:nvSpPr>
        <p:spPr>
          <a:xfrm>
            <a:off x="1051560" y="896112"/>
            <a:ext cx="5074920" cy="347472"/>
          </a:xfrm>
          <a:prstGeom prst="rect">
            <a:avLst/>
          </a:prstGeom>
          <a:noFill/>
          <a:ln/>
        </p:spPr>
        <p:txBody>
          <a:bodyPr wrap="square" rtlCol="0" anchor="ctr"/>
          <a:lstStyle/>
          <a:p>
            <a:pPr marL="0" indent="0" algn="r" rtl="1">
              <a:buNone/>
            </a:pPr>
            <a:r>
              <a:rPr lang="en-US" sz="2000" b="1" dirty="0">
                <a:solidFill>
                  <a:srgbClr val="0D2137"/>
                </a:solidFill>
                <a:latin typeface="Arial" pitchFamily="34" charset="0"/>
                <a:ea typeface="Arial" pitchFamily="34" charset="-122"/>
                <a:cs typeface="Arial" pitchFamily="34" charset="-120"/>
              </a:rPr>
              <a:t>الربط الروحاني والديني الخاطئ</a:t>
            </a:r>
            <a:endParaRPr lang="en-US" sz="2000" dirty="0"/>
          </a:p>
        </p:txBody>
      </p:sp>
      <p:sp>
        <p:nvSpPr>
          <p:cNvPr id="13" name="Text 9"/>
          <p:cNvSpPr/>
          <p:nvPr/>
        </p:nvSpPr>
        <p:spPr>
          <a:xfrm>
            <a:off x="1051560" y="1261872"/>
            <a:ext cx="5074920" cy="667512"/>
          </a:xfrm>
          <a:prstGeom prst="rect">
            <a:avLst/>
          </a:prstGeom>
          <a:noFill/>
          <a:ln/>
        </p:spPr>
        <p:txBody>
          <a:bodyPr wrap="square" rtlCol="0" anchor="ctr"/>
          <a:lstStyle/>
          <a:p>
            <a:pPr marL="0" indent="0" algn="r" rtl="1">
              <a:buNone/>
            </a:pPr>
            <a:r>
              <a:rPr lang="en-US" dirty="0">
                <a:solidFill>
                  <a:srgbClr val="444444"/>
                </a:solidFill>
                <a:latin typeface="Arial" pitchFamily="34" charset="0"/>
                <a:ea typeface="Arial" pitchFamily="34" charset="-122"/>
                <a:cs typeface="Arial" pitchFamily="34" charset="-120"/>
              </a:rPr>
              <a:t>الاعتقاد بأن الاضطراب النفسي دليل على ضعف الإيمان أو أثر غيبي كالحسد والمسّ، مما يدفع العائلات للجوء الحصري للرقاة مؤخراً التدخل العلمي لشهور أو سنوات</a:t>
            </a:r>
            <a:endParaRPr lang="en-US" dirty="0"/>
          </a:p>
        </p:txBody>
      </p:sp>
      <p:sp>
        <p:nvSpPr>
          <p:cNvPr id="14" name="Shape 10"/>
          <p:cNvSpPr/>
          <p:nvPr/>
        </p:nvSpPr>
        <p:spPr>
          <a:xfrm>
            <a:off x="228600" y="2176272"/>
            <a:ext cx="5989320" cy="1170432"/>
          </a:xfrm>
          <a:prstGeom prst="roundRect">
            <a:avLst>
              <a:gd name="adj" fmla="val 5469"/>
            </a:avLst>
          </a:prstGeom>
          <a:solidFill>
            <a:srgbClr val="FFFFFF"/>
          </a:solidFill>
          <a:ln w="12700">
            <a:solidFill>
              <a:srgbClr val="C0392B"/>
            </a:solidFill>
            <a:prstDash val="solid"/>
          </a:ln>
          <a:effectLst>
            <a:outerShdw blurRad="101600" dist="38100" dir="2700000" algn="bl" rotWithShape="0">
              <a:srgbClr val="000000">
                <a:alpha val="10000"/>
              </a:srgbClr>
            </a:outerShdw>
          </a:effectLst>
        </p:spPr>
        <p:txBody>
          <a:bodyPr/>
          <a:lstStyle/>
          <a:p>
            <a:endParaRPr lang="en-AU" sz="2000"/>
          </a:p>
        </p:txBody>
      </p:sp>
      <p:pic>
        <p:nvPicPr>
          <p:cNvPr id="15" name="Image 2" descr="preencoded.png"/>
          <p:cNvPicPr>
            <a:picLocks noChangeAspect="1"/>
          </p:cNvPicPr>
          <p:nvPr/>
        </p:nvPicPr>
        <p:blipFill>
          <a:blip r:embed="rId4"/>
          <a:stretch>
            <a:fillRect/>
          </a:stretch>
        </p:blipFill>
        <p:spPr>
          <a:xfrm>
            <a:off x="365760" y="2267712"/>
            <a:ext cx="457200" cy="457200"/>
          </a:xfrm>
          <a:prstGeom prst="rect">
            <a:avLst/>
          </a:prstGeom>
        </p:spPr>
      </p:pic>
      <p:sp>
        <p:nvSpPr>
          <p:cNvPr id="16" name="Shape 11"/>
          <p:cNvSpPr/>
          <p:nvPr/>
        </p:nvSpPr>
        <p:spPr>
          <a:xfrm>
            <a:off x="960120" y="2249424"/>
            <a:ext cx="22860" cy="1024128"/>
          </a:xfrm>
          <a:prstGeom prst="rect">
            <a:avLst/>
          </a:prstGeom>
          <a:solidFill>
            <a:srgbClr val="C0392B"/>
          </a:solidFill>
          <a:ln w="12700">
            <a:solidFill>
              <a:srgbClr val="C0392B"/>
            </a:solidFill>
            <a:prstDash val="solid"/>
          </a:ln>
        </p:spPr>
        <p:txBody>
          <a:bodyPr/>
          <a:lstStyle/>
          <a:p>
            <a:endParaRPr lang="en-AU" sz="2000"/>
          </a:p>
        </p:txBody>
      </p:sp>
      <p:sp>
        <p:nvSpPr>
          <p:cNvPr id="17" name="Text 12"/>
          <p:cNvSpPr/>
          <p:nvPr/>
        </p:nvSpPr>
        <p:spPr>
          <a:xfrm>
            <a:off x="1051560" y="2249424"/>
            <a:ext cx="5074920" cy="347472"/>
          </a:xfrm>
          <a:prstGeom prst="rect">
            <a:avLst/>
          </a:prstGeom>
          <a:noFill/>
          <a:ln/>
        </p:spPr>
        <p:txBody>
          <a:bodyPr wrap="square" rtlCol="0" anchor="ctr"/>
          <a:lstStyle/>
          <a:p>
            <a:pPr marL="0" indent="0" algn="r" rtl="1">
              <a:buNone/>
            </a:pPr>
            <a:r>
              <a:rPr lang="en-US" sz="2000" b="1" dirty="0">
                <a:solidFill>
                  <a:srgbClr val="0D2137"/>
                </a:solidFill>
                <a:latin typeface="Arial" pitchFamily="34" charset="0"/>
                <a:ea typeface="Arial" pitchFamily="34" charset="-122"/>
                <a:cs typeface="Arial" pitchFamily="34" charset="-120"/>
              </a:rPr>
              <a:t>مصطلح «المجنون» الشمولي</a:t>
            </a:r>
            <a:endParaRPr lang="en-US" sz="2000" dirty="0"/>
          </a:p>
        </p:txBody>
      </p:sp>
      <p:sp>
        <p:nvSpPr>
          <p:cNvPr id="18" name="Text 13"/>
          <p:cNvSpPr/>
          <p:nvPr/>
        </p:nvSpPr>
        <p:spPr>
          <a:xfrm>
            <a:off x="1051560" y="2615184"/>
            <a:ext cx="5074920" cy="667512"/>
          </a:xfrm>
          <a:prstGeom prst="rect">
            <a:avLst/>
          </a:prstGeom>
          <a:noFill/>
          <a:ln/>
        </p:spPr>
        <p:txBody>
          <a:bodyPr wrap="square" rtlCol="0" anchor="ctr"/>
          <a:lstStyle/>
          <a:p>
            <a:pPr marL="0" indent="0" algn="r" rtl="1">
              <a:buNone/>
            </a:pPr>
            <a:r>
              <a:rPr lang="en-US" dirty="0">
                <a:solidFill>
                  <a:srgbClr val="444444"/>
                </a:solidFill>
                <a:latin typeface="Arial" pitchFamily="34" charset="0"/>
                <a:ea typeface="Arial" pitchFamily="34" charset="-122"/>
                <a:cs typeface="Arial" pitchFamily="34" charset="-120"/>
              </a:rPr>
              <a:t>غياب التمايز المفاهيمي بين القلق والوسواس والذهان وثنائي القطب — كلها تصبّ في قالب واصم واحد يثير الرعب من مجرد الاقتراب من العيادة</a:t>
            </a:r>
            <a:endParaRPr lang="en-US" dirty="0"/>
          </a:p>
        </p:txBody>
      </p:sp>
      <p:sp>
        <p:nvSpPr>
          <p:cNvPr id="19" name="Shape 14"/>
          <p:cNvSpPr/>
          <p:nvPr/>
        </p:nvSpPr>
        <p:spPr>
          <a:xfrm>
            <a:off x="228600" y="3529584"/>
            <a:ext cx="5989320" cy="1170432"/>
          </a:xfrm>
          <a:prstGeom prst="roundRect">
            <a:avLst>
              <a:gd name="adj" fmla="val 5469"/>
            </a:avLst>
          </a:prstGeom>
          <a:solidFill>
            <a:srgbClr val="FFFFFF"/>
          </a:solidFill>
          <a:ln w="12700">
            <a:solidFill>
              <a:srgbClr val="1A7A8A"/>
            </a:solidFill>
            <a:prstDash val="solid"/>
          </a:ln>
          <a:effectLst>
            <a:outerShdw blurRad="101600" dist="38100" dir="2700000" algn="bl" rotWithShape="0">
              <a:srgbClr val="000000">
                <a:alpha val="10000"/>
              </a:srgbClr>
            </a:outerShdw>
          </a:effectLst>
        </p:spPr>
        <p:txBody>
          <a:bodyPr/>
          <a:lstStyle/>
          <a:p>
            <a:endParaRPr lang="en-AU" sz="2000"/>
          </a:p>
        </p:txBody>
      </p:sp>
      <p:pic>
        <p:nvPicPr>
          <p:cNvPr id="20" name="Image 3" descr="preencoded.png"/>
          <p:cNvPicPr>
            <a:picLocks noChangeAspect="1"/>
          </p:cNvPicPr>
          <p:nvPr/>
        </p:nvPicPr>
        <p:blipFill>
          <a:blip r:embed="rId5"/>
          <a:stretch>
            <a:fillRect/>
          </a:stretch>
        </p:blipFill>
        <p:spPr>
          <a:xfrm>
            <a:off x="365760" y="3621024"/>
            <a:ext cx="457200" cy="457200"/>
          </a:xfrm>
          <a:prstGeom prst="rect">
            <a:avLst/>
          </a:prstGeom>
        </p:spPr>
      </p:pic>
      <p:sp>
        <p:nvSpPr>
          <p:cNvPr id="21" name="Shape 15"/>
          <p:cNvSpPr/>
          <p:nvPr/>
        </p:nvSpPr>
        <p:spPr>
          <a:xfrm>
            <a:off x="960120" y="3602736"/>
            <a:ext cx="22860" cy="1024128"/>
          </a:xfrm>
          <a:prstGeom prst="rect">
            <a:avLst/>
          </a:prstGeom>
          <a:solidFill>
            <a:srgbClr val="1A7A8A"/>
          </a:solidFill>
          <a:ln w="12700">
            <a:solidFill>
              <a:srgbClr val="1A7A8A"/>
            </a:solidFill>
            <a:prstDash val="solid"/>
          </a:ln>
        </p:spPr>
        <p:txBody>
          <a:bodyPr/>
          <a:lstStyle/>
          <a:p>
            <a:endParaRPr lang="en-AU" sz="2000"/>
          </a:p>
        </p:txBody>
      </p:sp>
      <p:sp>
        <p:nvSpPr>
          <p:cNvPr id="22" name="Text 16"/>
          <p:cNvSpPr/>
          <p:nvPr/>
        </p:nvSpPr>
        <p:spPr>
          <a:xfrm>
            <a:off x="1051560" y="3602736"/>
            <a:ext cx="5074920" cy="347472"/>
          </a:xfrm>
          <a:prstGeom prst="rect">
            <a:avLst/>
          </a:prstGeom>
          <a:noFill/>
          <a:ln/>
        </p:spPr>
        <p:txBody>
          <a:bodyPr wrap="square" rtlCol="0" anchor="ctr"/>
          <a:lstStyle/>
          <a:p>
            <a:pPr marL="0" indent="0" algn="r" rtl="1">
              <a:buNone/>
            </a:pPr>
            <a:r>
              <a:rPr lang="en-US" sz="2000" b="1" dirty="0">
                <a:solidFill>
                  <a:srgbClr val="0D2137"/>
                </a:solidFill>
                <a:latin typeface="Arial" pitchFamily="34" charset="0"/>
                <a:ea typeface="Arial" pitchFamily="34" charset="-122"/>
                <a:cs typeface="Arial" pitchFamily="34" charset="-120"/>
              </a:rPr>
              <a:t>جسدنة المعاناة النفسية</a:t>
            </a:r>
            <a:endParaRPr lang="en-US" sz="2000" dirty="0"/>
          </a:p>
        </p:txBody>
      </p:sp>
      <p:sp>
        <p:nvSpPr>
          <p:cNvPr id="23" name="Text 17"/>
          <p:cNvSpPr/>
          <p:nvPr/>
        </p:nvSpPr>
        <p:spPr>
          <a:xfrm>
            <a:off x="1051560" y="3968496"/>
            <a:ext cx="5074920" cy="667512"/>
          </a:xfrm>
          <a:prstGeom prst="rect">
            <a:avLst/>
          </a:prstGeom>
          <a:noFill/>
          <a:ln/>
        </p:spPr>
        <p:txBody>
          <a:bodyPr wrap="square" rtlCol="0" anchor="ctr"/>
          <a:lstStyle/>
          <a:p>
            <a:pPr marL="0" indent="0" algn="r" rtl="1">
              <a:buNone/>
            </a:pPr>
            <a:r>
              <a:rPr lang="en-US" dirty="0" err="1">
                <a:solidFill>
                  <a:srgbClr val="444444"/>
                </a:solidFill>
                <a:latin typeface="Arial" pitchFamily="34" charset="0"/>
                <a:ea typeface="Arial" pitchFamily="34" charset="-122"/>
                <a:cs typeface="Arial" pitchFamily="34" charset="-120"/>
              </a:rPr>
              <a:t>اللجوء</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لصياغة</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الألم</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النفسي</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عبر</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شكاوى</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جسدية</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مقبولة</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اجتماعياً</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كالصداع</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والقولون</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والوهن</a:t>
            </a:r>
            <a:r>
              <a:rPr lang="en-US" dirty="0">
                <a:solidFill>
                  <a:srgbClr val="444444"/>
                </a:solidFill>
                <a:latin typeface="Arial" pitchFamily="34" charset="0"/>
                <a:ea typeface="Arial" pitchFamily="34" charset="-122"/>
                <a:cs typeface="Arial" pitchFamily="34" charset="-120"/>
              </a:rPr>
              <a:t> — </a:t>
            </a:r>
            <a:r>
              <a:rPr lang="en-US" dirty="0" err="1">
                <a:solidFill>
                  <a:srgbClr val="444444"/>
                </a:solidFill>
                <a:latin typeface="Arial" pitchFamily="34" charset="0"/>
                <a:ea typeface="Arial" pitchFamily="34" charset="-122"/>
                <a:cs typeface="Arial" pitchFamily="34" charset="-120"/>
              </a:rPr>
              <a:t>للحصول</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على</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الرعاية</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دون</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خطر</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الوصم</a:t>
            </a:r>
            <a:r>
              <a:rPr lang="en-US" dirty="0">
                <a:solidFill>
                  <a:srgbClr val="444444"/>
                </a:solidFill>
                <a:latin typeface="Arial" pitchFamily="34" charset="0"/>
                <a:ea typeface="Arial" pitchFamily="34" charset="-122"/>
                <a:cs typeface="Arial" pitchFamily="34" charset="-120"/>
              </a:rPr>
              <a:t> </a:t>
            </a:r>
            <a:r>
              <a:rPr lang="en-US" dirty="0" err="1">
                <a:solidFill>
                  <a:srgbClr val="444444"/>
                </a:solidFill>
                <a:latin typeface="Arial" pitchFamily="34" charset="0"/>
                <a:ea typeface="Arial" pitchFamily="34" charset="-122"/>
                <a:cs typeface="Arial" pitchFamily="34" charset="-120"/>
              </a:rPr>
              <a:t>الأخلاقي</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0D2137"/>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C0392B"/>
          </a:solidFill>
          <a:ln w="12700">
            <a:solidFill>
              <a:srgbClr val="C0392B"/>
            </a:solidFill>
            <a:prstDash val="solid"/>
          </a:ln>
        </p:spPr>
        <p:txBody>
          <a:bodyPr/>
          <a:lstStyle/>
          <a:p>
            <a:endParaRPr lang="en-AU"/>
          </a:p>
        </p:txBody>
      </p:sp>
      <p:sp>
        <p:nvSpPr>
          <p:cNvPr id="3" name="Text 1"/>
          <p:cNvSpPr/>
          <p:nvPr/>
        </p:nvSpPr>
        <p:spPr>
          <a:xfrm>
            <a:off x="228600" y="137160"/>
            <a:ext cx="731520" cy="640080"/>
          </a:xfrm>
          <a:prstGeom prst="rect">
            <a:avLst/>
          </a:prstGeom>
          <a:noFill/>
          <a:ln/>
        </p:spPr>
        <p:txBody>
          <a:bodyPr wrap="square" rtlCol="0" anchor="ctr"/>
          <a:lstStyle/>
          <a:p>
            <a:pPr marL="0" indent="0">
              <a:buNone/>
            </a:pPr>
            <a:r>
              <a:rPr lang="en-US" sz="2600" b="1" dirty="0">
                <a:solidFill>
                  <a:srgbClr val="FFFFFF"/>
                </a:solidFill>
                <a:latin typeface="Arial" pitchFamily="34" charset="0"/>
                <a:ea typeface="Arial" pitchFamily="34" charset="-122"/>
                <a:cs typeface="Arial" pitchFamily="34" charset="-120"/>
              </a:rPr>
              <a:t>04</a:t>
            </a:r>
            <a:endParaRPr lang="en-US" sz="2600" dirty="0"/>
          </a:p>
        </p:txBody>
      </p:sp>
      <p:sp>
        <p:nvSpPr>
          <p:cNvPr id="4" name="Text 2"/>
          <p:cNvSpPr/>
          <p:nvPr/>
        </p:nvSpPr>
        <p:spPr>
          <a:xfrm>
            <a:off x="274320" y="201168"/>
            <a:ext cx="8595360" cy="548640"/>
          </a:xfrm>
          <a:prstGeom prst="rect">
            <a:avLst/>
          </a:prstGeom>
          <a:noFill/>
          <a:ln/>
        </p:spPr>
        <p:txBody>
          <a:bodyPr wrap="square" rtlCol="0" anchor="ctr"/>
          <a:lstStyle/>
          <a:p>
            <a:pPr marL="0" indent="0" algn="r" rtl="1">
              <a:buNone/>
            </a:pPr>
            <a:r>
              <a:rPr lang="en-US" sz="1900" b="1" dirty="0">
                <a:solidFill>
                  <a:srgbClr val="FFFFFF"/>
                </a:solidFill>
                <a:latin typeface="Arial" pitchFamily="34" charset="0"/>
                <a:ea typeface="Arial" pitchFamily="34" charset="-122"/>
                <a:cs typeface="Arial" pitchFamily="34" charset="-120"/>
              </a:rPr>
              <a:t>الأثر الديناميكي للوصمة على سلوك طلب المساعدة</a:t>
            </a:r>
            <a:endParaRPr lang="en-US" sz="1900" dirty="0"/>
          </a:p>
        </p:txBody>
      </p:sp>
      <p:sp>
        <p:nvSpPr>
          <p:cNvPr id="5" name="Shape 3"/>
          <p:cNvSpPr/>
          <p:nvPr/>
        </p:nvSpPr>
        <p:spPr>
          <a:xfrm>
            <a:off x="228600" y="1051560"/>
            <a:ext cx="2834640" cy="3840480"/>
          </a:xfrm>
          <a:prstGeom prst="roundRect">
            <a:avLst>
              <a:gd name="adj" fmla="val 3226"/>
            </a:avLst>
          </a:prstGeom>
          <a:solidFill>
            <a:srgbClr val="102840"/>
          </a:solidFill>
          <a:ln w="12700">
            <a:solidFill>
              <a:srgbClr val="C0392B"/>
            </a:solidFill>
            <a:prstDash val="solid"/>
          </a:ln>
          <a:effectLst>
            <a:outerShdw blurRad="101600" dist="38100" dir="2700000" algn="bl" rotWithShape="0">
              <a:srgbClr val="000000">
                <a:alpha val="40000"/>
              </a:srgbClr>
            </a:outerShdw>
          </a:effectLst>
        </p:spPr>
        <p:txBody>
          <a:bodyPr/>
          <a:lstStyle/>
          <a:p>
            <a:endParaRPr lang="en-AU"/>
          </a:p>
        </p:txBody>
      </p:sp>
      <p:sp>
        <p:nvSpPr>
          <p:cNvPr id="6" name="Shape 4"/>
          <p:cNvSpPr/>
          <p:nvPr/>
        </p:nvSpPr>
        <p:spPr>
          <a:xfrm>
            <a:off x="1234440" y="1170432"/>
            <a:ext cx="822960" cy="822960"/>
          </a:xfrm>
          <a:prstGeom prst="ellipse">
            <a:avLst/>
          </a:prstGeom>
          <a:solidFill>
            <a:srgbClr val="C0392B">
              <a:alpha val="80000"/>
            </a:srgbClr>
          </a:solidFill>
          <a:ln w="12700">
            <a:solidFill>
              <a:srgbClr val="C0392B"/>
            </a:solidFill>
            <a:prstDash val="solid"/>
          </a:ln>
        </p:spPr>
        <p:txBody>
          <a:bodyPr/>
          <a:lstStyle/>
          <a:p>
            <a:endParaRPr lang="en-AU"/>
          </a:p>
        </p:txBody>
      </p:sp>
      <p:pic>
        <p:nvPicPr>
          <p:cNvPr id="7" name="Image 0" descr="preencoded.png"/>
          <p:cNvPicPr>
            <a:picLocks noChangeAspect="1"/>
          </p:cNvPicPr>
          <p:nvPr/>
        </p:nvPicPr>
        <p:blipFill>
          <a:blip r:embed="rId3"/>
          <a:stretch>
            <a:fillRect/>
          </a:stretch>
        </p:blipFill>
        <p:spPr>
          <a:xfrm>
            <a:off x="1325880" y="1261872"/>
            <a:ext cx="640080" cy="640080"/>
          </a:xfrm>
          <a:prstGeom prst="rect">
            <a:avLst/>
          </a:prstGeom>
        </p:spPr>
      </p:pic>
      <p:sp>
        <p:nvSpPr>
          <p:cNvPr id="8" name="Text 5"/>
          <p:cNvSpPr/>
          <p:nvPr/>
        </p:nvSpPr>
        <p:spPr>
          <a:xfrm>
            <a:off x="338328" y="1170432"/>
            <a:ext cx="502920" cy="347472"/>
          </a:xfrm>
          <a:prstGeom prst="rect">
            <a:avLst/>
          </a:prstGeom>
          <a:noFill/>
          <a:ln/>
        </p:spPr>
        <p:txBody>
          <a:bodyPr wrap="square" rtlCol="0" anchor="ctr"/>
          <a:lstStyle/>
          <a:p>
            <a:pPr marL="0" indent="0" algn="ctr">
              <a:buNone/>
            </a:pPr>
            <a:r>
              <a:rPr lang="en-US" sz="1400" b="1" dirty="0">
                <a:solidFill>
                  <a:srgbClr val="C0392B"/>
                </a:solidFill>
                <a:latin typeface="Arial" pitchFamily="34" charset="0"/>
                <a:ea typeface="Arial" pitchFamily="34" charset="-122"/>
                <a:cs typeface="Arial" pitchFamily="34" charset="-120"/>
              </a:rPr>
              <a:t>01</a:t>
            </a:r>
            <a:endParaRPr lang="en-US" sz="1400" dirty="0"/>
          </a:p>
        </p:txBody>
      </p:sp>
      <p:sp>
        <p:nvSpPr>
          <p:cNvPr id="9" name="Text 6"/>
          <p:cNvSpPr/>
          <p:nvPr/>
        </p:nvSpPr>
        <p:spPr>
          <a:xfrm>
            <a:off x="320040" y="2057400"/>
            <a:ext cx="2651760" cy="640080"/>
          </a:xfrm>
          <a:prstGeom prst="rect">
            <a:avLst/>
          </a:prstGeom>
          <a:noFill/>
          <a:ln/>
        </p:spPr>
        <p:txBody>
          <a:bodyPr wrap="square" rtlCol="0" anchor="ctr"/>
          <a:lstStyle/>
          <a:p>
            <a:pPr marL="0" indent="0" algn="ctr" rtl="1">
              <a:buNone/>
            </a:pPr>
            <a:r>
              <a:rPr lang="en-US" sz="2000" b="1" dirty="0">
                <a:solidFill>
                  <a:srgbClr val="FFFFFF"/>
                </a:solidFill>
                <a:latin typeface="Arial" pitchFamily="34" charset="0"/>
                <a:ea typeface="Arial" pitchFamily="34" charset="-122"/>
                <a:cs typeface="Arial" pitchFamily="34" charset="-120"/>
              </a:rPr>
              <a:t>تجنب التشخيص والتدخل المبكر</a:t>
            </a:r>
            <a:endParaRPr lang="en-US" sz="2000" dirty="0"/>
          </a:p>
        </p:txBody>
      </p:sp>
      <p:sp>
        <p:nvSpPr>
          <p:cNvPr id="10" name="Shape 7"/>
          <p:cNvSpPr/>
          <p:nvPr/>
        </p:nvSpPr>
        <p:spPr>
          <a:xfrm>
            <a:off x="685800" y="2743200"/>
            <a:ext cx="1920240" cy="27432"/>
          </a:xfrm>
          <a:prstGeom prst="rect">
            <a:avLst/>
          </a:prstGeom>
          <a:solidFill>
            <a:srgbClr val="C0392B">
              <a:alpha val="50000"/>
            </a:srgbClr>
          </a:solidFill>
          <a:ln w="12700">
            <a:solidFill>
              <a:srgbClr val="C0392B">
                <a:alpha val="50000"/>
              </a:srgbClr>
            </a:solidFill>
            <a:prstDash val="solid"/>
          </a:ln>
        </p:spPr>
        <p:txBody>
          <a:bodyPr/>
          <a:lstStyle/>
          <a:p>
            <a:endParaRPr lang="en-AU"/>
          </a:p>
        </p:txBody>
      </p:sp>
      <p:sp>
        <p:nvSpPr>
          <p:cNvPr id="11" name="Text 8"/>
          <p:cNvSpPr/>
          <p:nvPr/>
        </p:nvSpPr>
        <p:spPr>
          <a:xfrm>
            <a:off x="338328" y="2834640"/>
            <a:ext cx="2633472" cy="1965960"/>
          </a:xfrm>
          <a:prstGeom prst="rect">
            <a:avLst/>
          </a:prstGeom>
          <a:noFill/>
          <a:ln/>
        </p:spPr>
        <p:txBody>
          <a:bodyPr wrap="square" rtlCol="0" anchor="ctr"/>
          <a:lstStyle/>
          <a:p>
            <a:pPr marL="0" indent="0" algn="r" rtl="1">
              <a:buNone/>
            </a:pPr>
            <a:r>
              <a:rPr lang="en-US" dirty="0">
                <a:solidFill>
                  <a:srgbClr val="8FB5C0"/>
                </a:solidFill>
                <a:latin typeface="Arial" pitchFamily="34" charset="0"/>
                <a:ea typeface="Arial" pitchFamily="34" charset="-122"/>
                <a:cs typeface="Arial" pitchFamily="34" charset="-120"/>
              </a:rPr>
              <a:t>إنكار الأعراض في مراحلها الأولى والتقليل من أهميتها يحول الاضطرابات الخفيفة إلى حالات مزمنة معقدة يصعب علاجها لاحقاً</a:t>
            </a:r>
            <a:endParaRPr lang="en-US" dirty="0"/>
          </a:p>
        </p:txBody>
      </p:sp>
      <p:sp>
        <p:nvSpPr>
          <p:cNvPr id="12" name="Shape 9"/>
          <p:cNvSpPr/>
          <p:nvPr/>
        </p:nvSpPr>
        <p:spPr>
          <a:xfrm>
            <a:off x="3246120" y="1051560"/>
            <a:ext cx="2834640" cy="3840480"/>
          </a:xfrm>
          <a:prstGeom prst="roundRect">
            <a:avLst>
              <a:gd name="adj" fmla="val 3226"/>
            </a:avLst>
          </a:prstGeom>
          <a:solidFill>
            <a:srgbClr val="102840"/>
          </a:solidFill>
          <a:ln w="12700">
            <a:solidFill>
              <a:srgbClr val="E8A020"/>
            </a:solidFill>
            <a:prstDash val="solid"/>
          </a:ln>
          <a:effectLst>
            <a:outerShdw blurRad="101600" dist="38100" dir="2700000" algn="bl" rotWithShape="0">
              <a:srgbClr val="000000">
                <a:alpha val="40000"/>
              </a:srgbClr>
            </a:outerShdw>
          </a:effectLst>
        </p:spPr>
        <p:txBody>
          <a:bodyPr/>
          <a:lstStyle/>
          <a:p>
            <a:endParaRPr lang="en-AU"/>
          </a:p>
        </p:txBody>
      </p:sp>
      <p:sp>
        <p:nvSpPr>
          <p:cNvPr id="13" name="Shape 10"/>
          <p:cNvSpPr/>
          <p:nvPr/>
        </p:nvSpPr>
        <p:spPr>
          <a:xfrm>
            <a:off x="4251960" y="1170432"/>
            <a:ext cx="822960" cy="822960"/>
          </a:xfrm>
          <a:prstGeom prst="ellipse">
            <a:avLst/>
          </a:prstGeom>
          <a:solidFill>
            <a:srgbClr val="E8A020">
              <a:alpha val="80000"/>
            </a:srgbClr>
          </a:solidFill>
          <a:ln w="12700">
            <a:solidFill>
              <a:srgbClr val="E8A020"/>
            </a:solidFill>
            <a:prstDash val="solid"/>
          </a:ln>
        </p:spPr>
        <p:txBody>
          <a:bodyPr/>
          <a:lstStyle/>
          <a:p>
            <a:endParaRPr lang="en-AU"/>
          </a:p>
        </p:txBody>
      </p:sp>
      <p:pic>
        <p:nvPicPr>
          <p:cNvPr id="14" name="Image 1" descr="preencoded.png"/>
          <p:cNvPicPr>
            <a:picLocks noChangeAspect="1"/>
          </p:cNvPicPr>
          <p:nvPr/>
        </p:nvPicPr>
        <p:blipFill>
          <a:blip r:embed="rId4"/>
          <a:stretch>
            <a:fillRect/>
          </a:stretch>
        </p:blipFill>
        <p:spPr>
          <a:xfrm>
            <a:off x="4343400" y="1261872"/>
            <a:ext cx="640080" cy="640080"/>
          </a:xfrm>
          <a:prstGeom prst="rect">
            <a:avLst/>
          </a:prstGeom>
        </p:spPr>
      </p:pic>
      <p:sp>
        <p:nvSpPr>
          <p:cNvPr id="15" name="Text 11"/>
          <p:cNvSpPr/>
          <p:nvPr/>
        </p:nvSpPr>
        <p:spPr>
          <a:xfrm>
            <a:off x="3355848" y="1170432"/>
            <a:ext cx="502920" cy="347472"/>
          </a:xfrm>
          <a:prstGeom prst="rect">
            <a:avLst/>
          </a:prstGeom>
          <a:noFill/>
          <a:ln/>
        </p:spPr>
        <p:txBody>
          <a:bodyPr wrap="square" rtlCol="0" anchor="ctr"/>
          <a:lstStyle/>
          <a:p>
            <a:pPr marL="0" indent="0" algn="ctr">
              <a:buNone/>
            </a:pPr>
            <a:r>
              <a:rPr lang="en-US" sz="1400" b="1" dirty="0">
                <a:solidFill>
                  <a:srgbClr val="E8A020"/>
                </a:solidFill>
                <a:latin typeface="Arial" pitchFamily="34" charset="0"/>
                <a:ea typeface="Arial" pitchFamily="34" charset="-122"/>
                <a:cs typeface="Arial" pitchFamily="34" charset="-120"/>
              </a:rPr>
              <a:t>02</a:t>
            </a:r>
            <a:endParaRPr lang="en-US" sz="1400" dirty="0"/>
          </a:p>
        </p:txBody>
      </p:sp>
      <p:sp>
        <p:nvSpPr>
          <p:cNvPr id="16" name="Text 12"/>
          <p:cNvSpPr/>
          <p:nvPr/>
        </p:nvSpPr>
        <p:spPr>
          <a:xfrm>
            <a:off x="3337560" y="2057400"/>
            <a:ext cx="2651760" cy="640080"/>
          </a:xfrm>
          <a:prstGeom prst="rect">
            <a:avLst/>
          </a:prstGeom>
          <a:noFill/>
          <a:ln/>
        </p:spPr>
        <p:txBody>
          <a:bodyPr wrap="square" rtlCol="0" anchor="ctr"/>
          <a:lstStyle/>
          <a:p>
            <a:pPr marL="0" indent="0" algn="ctr" rtl="1">
              <a:buNone/>
            </a:pPr>
            <a:r>
              <a:rPr lang="en-US" b="1" dirty="0">
                <a:solidFill>
                  <a:srgbClr val="FFFFFF"/>
                </a:solidFill>
                <a:latin typeface="Arial" pitchFamily="34" charset="0"/>
                <a:ea typeface="Arial" pitchFamily="34" charset="-122"/>
                <a:cs typeface="Arial" pitchFamily="34" charset="-120"/>
              </a:rPr>
              <a:t>ظاهرة العيادات السرية والمجهولة</a:t>
            </a:r>
            <a:endParaRPr lang="en-US" dirty="0"/>
          </a:p>
        </p:txBody>
      </p:sp>
      <p:sp>
        <p:nvSpPr>
          <p:cNvPr id="17" name="Shape 13"/>
          <p:cNvSpPr/>
          <p:nvPr/>
        </p:nvSpPr>
        <p:spPr>
          <a:xfrm>
            <a:off x="3703320" y="2743200"/>
            <a:ext cx="1920240" cy="27432"/>
          </a:xfrm>
          <a:prstGeom prst="rect">
            <a:avLst/>
          </a:prstGeom>
          <a:solidFill>
            <a:srgbClr val="E8A020">
              <a:alpha val="50000"/>
            </a:srgbClr>
          </a:solidFill>
          <a:ln w="12700">
            <a:solidFill>
              <a:srgbClr val="E8A020">
                <a:alpha val="50000"/>
              </a:srgbClr>
            </a:solidFill>
            <a:prstDash val="solid"/>
          </a:ln>
        </p:spPr>
        <p:txBody>
          <a:bodyPr/>
          <a:lstStyle/>
          <a:p>
            <a:endParaRPr lang="en-AU"/>
          </a:p>
        </p:txBody>
      </p:sp>
      <p:sp>
        <p:nvSpPr>
          <p:cNvPr id="18" name="Text 14"/>
          <p:cNvSpPr/>
          <p:nvPr/>
        </p:nvSpPr>
        <p:spPr>
          <a:xfrm>
            <a:off x="3355848" y="2834640"/>
            <a:ext cx="2633472" cy="1965960"/>
          </a:xfrm>
          <a:prstGeom prst="rect">
            <a:avLst/>
          </a:prstGeom>
          <a:noFill/>
          <a:ln/>
        </p:spPr>
        <p:txBody>
          <a:bodyPr wrap="square" rtlCol="0" anchor="ctr"/>
          <a:lstStyle/>
          <a:p>
            <a:pPr marL="0" indent="0" algn="r" rtl="1">
              <a:buNone/>
            </a:pPr>
            <a:r>
              <a:rPr lang="en-US" sz="1600" dirty="0">
                <a:solidFill>
                  <a:srgbClr val="8FB5C0"/>
                </a:solidFill>
                <a:latin typeface="Arial" pitchFamily="34" charset="0"/>
                <a:ea typeface="Arial" pitchFamily="34" charset="-122"/>
                <a:cs typeface="Arial" pitchFamily="34" charset="-120"/>
              </a:rPr>
              <a:t>زيارة عيادات في مدن بعيدة، شراء الأدوية نقداً من </a:t>
            </a:r>
            <a:r>
              <a:rPr lang="en-US" dirty="0">
                <a:solidFill>
                  <a:srgbClr val="8FB5C0"/>
                </a:solidFill>
                <a:latin typeface="Arial" pitchFamily="34" charset="0"/>
                <a:ea typeface="Arial" pitchFamily="34" charset="-122"/>
                <a:cs typeface="Arial" pitchFamily="34" charset="-120"/>
              </a:rPr>
              <a:t>صيدليات</a:t>
            </a:r>
            <a:r>
              <a:rPr lang="en-US" sz="1600" dirty="0">
                <a:solidFill>
                  <a:srgbClr val="8FB5C0"/>
                </a:solidFill>
                <a:latin typeface="Arial" pitchFamily="34" charset="0"/>
                <a:ea typeface="Arial" pitchFamily="34" charset="-122"/>
                <a:cs typeface="Arial" pitchFamily="34" charset="-120"/>
              </a:rPr>
              <a:t> مجهولة — حتى لا تُدرج البيانات في سجلات قد تكشف الأمر</a:t>
            </a:r>
            <a:endParaRPr lang="en-US" sz="1600" dirty="0"/>
          </a:p>
        </p:txBody>
      </p:sp>
      <p:sp>
        <p:nvSpPr>
          <p:cNvPr id="19" name="Shape 15"/>
          <p:cNvSpPr/>
          <p:nvPr/>
        </p:nvSpPr>
        <p:spPr>
          <a:xfrm>
            <a:off x="6263640" y="1051560"/>
            <a:ext cx="2834640" cy="3840480"/>
          </a:xfrm>
          <a:prstGeom prst="roundRect">
            <a:avLst>
              <a:gd name="adj" fmla="val 3226"/>
            </a:avLst>
          </a:prstGeom>
          <a:solidFill>
            <a:srgbClr val="102840"/>
          </a:solidFill>
          <a:ln w="12700">
            <a:solidFill>
              <a:srgbClr val="2CBCB0"/>
            </a:solidFill>
            <a:prstDash val="solid"/>
          </a:ln>
          <a:effectLst>
            <a:outerShdw blurRad="101600" dist="38100" dir="2700000" algn="bl" rotWithShape="0">
              <a:srgbClr val="000000">
                <a:alpha val="40000"/>
              </a:srgbClr>
            </a:outerShdw>
          </a:effectLst>
        </p:spPr>
        <p:txBody>
          <a:bodyPr/>
          <a:lstStyle/>
          <a:p>
            <a:endParaRPr lang="en-AU"/>
          </a:p>
        </p:txBody>
      </p:sp>
      <p:sp>
        <p:nvSpPr>
          <p:cNvPr id="20" name="Shape 16"/>
          <p:cNvSpPr/>
          <p:nvPr/>
        </p:nvSpPr>
        <p:spPr>
          <a:xfrm>
            <a:off x="7269480" y="1170432"/>
            <a:ext cx="822960" cy="822960"/>
          </a:xfrm>
          <a:prstGeom prst="ellipse">
            <a:avLst/>
          </a:prstGeom>
          <a:solidFill>
            <a:srgbClr val="2CBCB0">
              <a:alpha val="80000"/>
            </a:srgbClr>
          </a:solidFill>
          <a:ln w="12700">
            <a:solidFill>
              <a:srgbClr val="2CBCB0"/>
            </a:solidFill>
            <a:prstDash val="solid"/>
          </a:ln>
        </p:spPr>
        <p:txBody>
          <a:bodyPr/>
          <a:lstStyle/>
          <a:p>
            <a:endParaRPr lang="en-AU"/>
          </a:p>
        </p:txBody>
      </p:sp>
      <p:pic>
        <p:nvPicPr>
          <p:cNvPr id="21" name="Image 2" descr="preencoded.png"/>
          <p:cNvPicPr>
            <a:picLocks noChangeAspect="1"/>
          </p:cNvPicPr>
          <p:nvPr/>
        </p:nvPicPr>
        <p:blipFill>
          <a:blip r:embed="rId5"/>
          <a:stretch>
            <a:fillRect/>
          </a:stretch>
        </p:blipFill>
        <p:spPr>
          <a:xfrm>
            <a:off x="7360920" y="1261872"/>
            <a:ext cx="640080" cy="640080"/>
          </a:xfrm>
          <a:prstGeom prst="rect">
            <a:avLst/>
          </a:prstGeom>
        </p:spPr>
      </p:pic>
      <p:sp>
        <p:nvSpPr>
          <p:cNvPr id="22" name="Text 17"/>
          <p:cNvSpPr/>
          <p:nvPr/>
        </p:nvSpPr>
        <p:spPr>
          <a:xfrm>
            <a:off x="6373368" y="1170432"/>
            <a:ext cx="502920" cy="347472"/>
          </a:xfrm>
          <a:prstGeom prst="rect">
            <a:avLst/>
          </a:prstGeom>
          <a:noFill/>
          <a:ln/>
        </p:spPr>
        <p:txBody>
          <a:bodyPr wrap="square" rtlCol="0" anchor="ctr"/>
          <a:lstStyle/>
          <a:p>
            <a:pPr marL="0" indent="0" algn="ctr">
              <a:buNone/>
            </a:pPr>
            <a:r>
              <a:rPr lang="en-US" sz="1400" b="1" dirty="0">
                <a:solidFill>
                  <a:srgbClr val="2CBCB0"/>
                </a:solidFill>
                <a:latin typeface="Arial" pitchFamily="34" charset="0"/>
                <a:ea typeface="Arial" pitchFamily="34" charset="-122"/>
                <a:cs typeface="Arial" pitchFamily="34" charset="-120"/>
              </a:rPr>
              <a:t>03</a:t>
            </a:r>
            <a:endParaRPr lang="en-US" sz="1400" dirty="0"/>
          </a:p>
        </p:txBody>
      </p:sp>
      <p:sp>
        <p:nvSpPr>
          <p:cNvPr id="23" name="Text 18"/>
          <p:cNvSpPr/>
          <p:nvPr/>
        </p:nvSpPr>
        <p:spPr>
          <a:xfrm>
            <a:off x="6355080" y="2057400"/>
            <a:ext cx="2651760" cy="640080"/>
          </a:xfrm>
          <a:prstGeom prst="rect">
            <a:avLst/>
          </a:prstGeom>
          <a:noFill/>
          <a:ln/>
        </p:spPr>
        <p:txBody>
          <a:bodyPr wrap="square" rtlCol="0" anchor="ctr"/>
          <a:lstStyle/>
          <a:p>
            <a:pPr marL="0" indent="0" algn="ctr" rtl="1">
              <a:buNone/>
            </a:pPr>
            <a:r>
              <a:rPr lang="en-US" sz="2000" b="1" dirty="0">
                <a:solidFill>
                  <a:srgbClr val="FFFFFF"/>
                </a:solidFill>
                <a:latin typeface="Arial" pitchFamily="34" charset="0"/>
                <a:ea typeface="Arial" pitchFamily="34" charset="-122"/>
                <a:cs typeface="Arial" pitchFamily="34" charset="-120"/>
              </a:rPr>
              <a:t>ضعف الالتزام بالخطة العلاجية</a:t>
            </a:r>
            <a:endParaRPr lang="en-US" sz="2000" dirty="0"/>
          </a:p>
        </p:txBody>
      </p:sp>
      <p:sp>
        <p:nvSpPr>
          <p:cNvPr id="24" name="Shape 19"/>
          <p:cNvSpPr/>
          <p:nvPr/>
        </p:nvSpPr>
        <p:spPr>
          <a:xfrm>
            <a:off x="6720840" y="2743200"/>
            <a:ext cx="1920240" cy="27432"/>
          </a:xfrm>
          <a:prstGeom prst="rect">
            <a:avLst/>
          </a:prstGeom>
          <a:solidFill>
            <a:srgbClr val="2CBCB0">
              <a:alpha val="50000"/>
            </a:srgbClr>
          </a:solidFill>
          <a:ln w="12700">
            <a:solidFill>
              <a:srgbClr val="2CBCB0">
                <a:alpha val="50000"/>
              </a:srgbClr>
            </a:solidFill>
            <a:prstDash val="solid"/>
          </a:ln>
        </p:spPr>
        <p:txBody>
          <a:bodyPr/>
          <a:lstStyle/>
          <a:p>
            <a:endParaRPr lang="en-AU"/>
          </a:p>
        </p:txBody>
      </p:sp>
      <p:sp>
        <p:nvSpPr>
          <p:cNvPr id="25" name="Text 20"/>
          <p:cNvSpPr/>
          <p:nvPr/>
        </p:nvSpPr>
        <p:spPr>
          <a:xfrm>
            <a:off x="6373368" y="2834640"/>
            <a:ext cx="2633472" cy="1965960"/>
          </a:xfrm>
          <a:prstGeom prst="rect">
            <a:avLst/>
          </a:prstGeom>
          <a:noFill/>
          <a:ln/>
        </p:spPr>
        <p:txBody>
          <a:bodyPr wrap="square" rtlCol="0" anchor="ctr"/>
          <a:lstStyle/>
          <a:p>
            <a:pPr marL="0" indent="0" algn="r" rtl="1">
              <a:buNone/>
            </a:pPr>
            <a:r>
              <a:rPr lang="en-US" sz="1600" dirty="0">
                <a:solidFill>
                  <a:srgbClr val="8FB5C0"/>
                </a:solidFill>
                <a:latin typeface="Arial" pitchFamily="34" charset="0"/>
                <a:ea typeface="Arial" pitchFamily="34" charset="-122"/>
                <a:cs typeface="Arial" pitchFamily="34" charset="-120"/>
              </a:rPr>
              <a:t>قطع العلاج فجأة عند الشعور بتحسن طفيف خشية اكتشاف علب الأدوية، مما يسبب </a:t>
            </a:r>
            <a:r>
              <a:rPr lang="en-US" dirty="0">
                <a:solidFill>
                  <a:srgbClr val="8FB5C0"/>
                </a:solidFill>
                <a:latin typeface="Arial" pitchFamily="34" charset="0"/>
                <a:ea typeface="Arial" pitchFamily="34" charset="-122"/>
                <a:cs typeface="Arial" pitchFamily="34" charset="-120"/>
              </a:rPr>
              <a:t>انتكاسات</a:t>
            </a:r>
            <a:r>
              <a:rPr lang="en-US" sz="1600" dirty="0">
                <a:solidFill>
                  <a:srgbClr val="8FB5C0"/>
                </a:solidFill>
                <a:latin typeface="Arial" pitchFamily="34" charset="0"/>
                <a:ea typeface="Arial" pitchFamily="34" charset="-122"/>
                <a:cs typeface="Arial" pitchFamily="34" charset="-120"/>
              </a:rPr>
              <a:t> حادة وزيادة خطر الأفكار الانتحارية (Thornicroft, 2008)</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0F6F8"/>
        </a:solidFill>
        <a:effectLst/>
      </p:bgPr>
    </p:bg>
    <p:spTree>
      <p:nvGrpSpPr>
        <p:cNvPr id="1" name=""/>
        <p:cNvGrpSpPr/>
        <p:nvPr/>
      </p:nvGrpSpPr>
      <p:grpSpPr>
        <a:xfrm>
          <a:off x="0" y="0"/>
          <a:ext cx="0" cy="0"/>
          <a:chOff x="0" y="0"/>
          <a:chExt cx="0" cy="0"/>
        </a:xfrm>
      </p:grpSpPr>
      <p:sp>
        <p:nvSpPr>
          <p:cNvPr id="2" name="Shape 0"/>
          <p:cNvSpPr/>
          <p:nvPr/>
        </p:nvSpPr>
        <p:spPr>
          <a:xfrm>
            <a:off x="0" y="0"/>
            <a:ext cx="3840480" cy="5143500"/>
          </a:xfrm>
          <a:prstGeom prst="rect">
            <a:avLst/>
          </a:prstGeom>
          <a:solidFill>
            <a:srgbClr val="0D2137"/>
          </a:solidFill>
          <a:ln w="12700">
            <a:solidFill>
              <a:srgbClr val="0D2137"/>
            </a:solidFill>
            <a:prstDash val="solid"/>
          </a:ln>
        </p:spPr>
        <p:txBody>
          <a:bodyPr/>
          <a:lstStyle/>
          <a:p>
            <a:endParaRPr lang="en-AU"/>
          </a:p>
        </p:txBody>
      </p:sp>
      <p:sp>
        <p:nvSpPr>
          <p:cNvPr id="5" name="Text 2"/>
          <p:cNvSpPr/>
          <p:nvPr/>
        </p:nvSpPr>
        <p:spPr>
          <a:xfrm>
            <a:off x="182880" y="274320"/>
            <a:ext cx="3383280" cy="640080"/>
          </a:xfrm>
          <a:prstGeom prst="rect">
            <a:avLst/>
          </a:prstGeom>
          <a:noFill/>
          <a:ln/>
        </p:spPr>
        <p:txBody>
          <a:bodyPr wrap="square" rtlCol="0" anchor="ctr"/>
          <a:lstStyle/>
          <a:p>
            <a:pPr marL="0" indent="0" algn="ctr">
              <a:buNone/>
            </a:pPr>
            <a:r>
              <a:rPr lang="en-US" sz="5200" b="1" dirty="0">
                <a:solidFill>
                  <a:srgbClr val="2CBCB0">
                    <a:alpha val="70000"/>
                  </a:srgbClr>
                </a:solidFill>
                <a:latin typeface="Arial" pitchFamily="34" charset="0"/>
                <a:ea typeface="Arial" pitchFamily="34" charset="-122"/>
                <a:cs typeface="Arial" pitchFamily="34" charset="-120"/>
              </a:rPr>
              <a:t>05</a:t>
            </a:r>
            <a:endParaRPr lang="en-US" sz="5200" dirty="0"/>
          </a:p>
        </p:txBody>
      </p:sp>
      <p:sp>
        <p:nvSpPr>
          <p:cNvPr id="6" name="Text 3"/>
          <p:cNvSpPr/>
          <p:nvPr/>
        </p:nvSpPr>
        <p:spPr>
          <a:xfrm>
            <a:off x="182880" y="1097280"/>
            <a:ext cx="3383280" cy="1097280"/>
          </a:xfrm>
          <a:prstGeom prst="rect">
            <a:avLst/>
          </a:prstGeom>
          <a:noFill/>
          <a:ln/>
        </p:spPr>
        <p:txBody>
          <a:bodyPr wrap="square" rtlCol="0" anchor="ctr"/>
          <a:lstStyle/>
          <a:p>
            <a:pPr marL="0" indent="0" algn="ctr" rtl="1">
              <a:buNone/>
            </a:pPr>
            <a:r>
              <a:rPr lang="en-US" sz="3000" b="1" dirty="0">
                <a:solidFill>
                  <a:srgbClr val="FFFFFF"/>
                </a:solidFill>
                <a:latin typeface="Arial" pitchFamily="34" charset="0"/>
                <a:ea typeface="Arial" pitchFamily="34" charset="-122"/>
                <a:cs typeface="Arial" pitchFamily="34" charset="-120"/>
              </a:rPr>
              <a:t>تداخل الوصمة</a:t>
            </a:r>
            <a:endParaRPr lang="en-US" sz="3000" dirty="0"/>
          </a:p>
          <a:p>
            <a:pPr marL="0" indent="0" algn="ctr" rtl="1">
              <a:buNone/>
            </a:pPr>
            <a:r>
              <a:rPr lang="en-US" sz="3000" b="1" dirty="0">
                <a:solidFill>
                  <a:srgbClr val="FFFFFF"/>
                </a:solidFill>
                <a:latin typeface="Arial" pitchFamily="34" charset="0"/>
                <a:ea typeface="Arial" pitchFamily="34" charset="-122"/>
                <a:cs typeface="Arial" pitchFamily="34" charset="-120"/>
              </a:rPr>
              <a:t>مع عوائق الحرب</a:t>
            </a:r>
            <a:endParaRPr lang="en-US" sz="3000" dirty="0"/>
          </a:p>
          <a:p>
            <a:pPr marL="0" indent="0" algn="ctr" rtl="1">
              <a:buNone/>
            </a:pPr>
            <a:r>
              <a:rPr lang="en-US" sz="3000" b="1" dirty="0">
                <a:solidFill>
                  <a:srgbClr val="FFFFFF"/>
                </a:solidFill>
                <a:latin typeface="Arial" pitchFamily="34" charset="0"/>
                <a:ea typeface="Arial" pitchFamily="34" charset="-122"/>
                <a:cs typeface="Arial" pitchFamily="34" charset="-120"/>
              </a:rPr>
              <a:t>والنزوح</a:t>
            </a:r>
            <a:endParaRPr lang="en-US" sz="3000" dirty="0"/>
          </a:p>
        </p:txBody>
      </p:sp>
      <p:sp>
        <p:nvSpPr>
          <p:cNvPr id="7" name="Text 4"/>
          <p:cNvSpPr/>
          <p:nvPr/>
        </p:nvSpPr>
        <p:spPr>
          <a:xfrm>
            <a:off x="342900" y="3348990"/>
            <a:ext cx="3383280" cy="320040"/>
          </a:xfrm>
          <a:prstGeom prst="rect">
            <a:avLst/>
          </a:prstGeom>
          <a:noFill/>
          <a:ln/>
        </p:spPr>
        <p:txBody>
          <a:bodyPr wrap="square" rtlCol="0" anchor="ctr"/>
          <a:lstStyle/>
          <a:p>
            <a:pPr marL="0" indent="0" algn="ctr">
              <a:buNone/>
            </a:pPr>
            <a:r>
              <a:rPr lang="en-US" sz="3000" i="1" dirty="0">
                <a:solidFill>
                  <a:srgbClr val="1A7A8A"/>
                </a:solidFill>
                <a:latin typeface="Arial" pitchFamily="34" charset="0"/>
                <a:ea typeface="Arial" pitchFamily="34" charset="-122"/>
                <a:cs typeface="Arial" pitchFamily="34" charset="-120"/>
              </a:rPr>
              <a:t>Intersectionality</a:t>
            </a:r>
            <a:endParaRPr lang="en-US" sz="3000" dirty="0"/>
          </a:p>
        </p:txBody>
      </p:sp>
      <p:sp>
        <p:nvSpPr>
          <p:cNvPr id="8" name="Text 5"/>
          <p:cNvSpPr/>
          <p:nvPr/>
        </p:nvSpPr>
        <p:spPr>
          <a:xfrm>
            <a:off x="4023360" y="182880"/>
            <a:ext cx="4937760" cy="457200"/>
          </a:xfrm>
          <a:prstGeom prst="rect">
            <a:avLst/>
          </a:prstGeom>
          <a:noFill/>
          <a:ln/>
        </p:spPr>
        <p:txBody>
          <a:bodyPr wrap="square" rtlCol="0" anchor="ctr"/>
          <a:lstStyle/>
          <a:p>
            <a:pPr marL="0" indent="0" algn="r" rtl="1">
              <a:buNone/>
            </a:pPr>
            <a:r>
              <a:rPr lang="en-US" sz="1800" b="1" dirty="0">
                <a:solidFill>
                  <a:srgbClr val="0D2137"/>
                </a:solidFill>
                <a:latin typeface="Arial" pitchFamily="34" charset="0"/>
                <a:ea typeface="Arial" pitchFamily="34" charset="-122"/>
                <a:cs typeface="Arial" pitchFamily="34" charset="-120"/>
              </a:rPr>
              <a:t>الوصمة لا تعمل في فراغ ثقافي</a:t>
            </a:r>
            <a:endParaRPr lang="en-US" sz="1800" dirty="0"/>
          </a:p>
        </p:txBody>
      </p:sp>
      <p:sp>
        <p:nvSpPr>
          <p:cNvPr id="9" name="Shape 6"/>
          <p:cNvSpPr/>
          <p:nvPr/>
        </p:nvSpPr>
        <p:spPr>
          <a:xfrm>
            <a:off x="4023360" y="667512"/>
            <a:ext cx="4937760" cy="32004"/>
          </a:xfrm>
          <a:prstGeom prst="rect">
            <a:avLst/>
          </a:prstGeom>
          <a:solidFill>
            <a:srgbClr val="1A7A8A"/>
          </a:solidFill>
          <a:ln w="12700">
            <a:solidFill>
              <a:srgbClr val="1A7A8A"/>
            </a:solidFill>
            <a:prstDash val="solid"/>
          </a:ln>
        </p:spPr>
        <p:txBody>
          <a:bodyPr/>
          <a:lstStyle/>
          <a:p>
            <a:endParaRPr lang="en-AU"/>
          </a:p>
        </p:txBody>
      </p:sp>
      <p:sp>
        <p:nvSpPr>
          <p:cNvPr id="10" name="Shape 7"/>
          <p:cNvSpPr/>
          <p:nvPr/>
        </p:nvSpPr>
        <p:spPr>
          <a:xfrm>
            <a:off x="3977640" y="777240"/>
            <a:ext cx="4983480" cy="1920240"/>
          </a:xfrm>
          <a:prstGeom prst="roundRect">
            <a:avLst>
              <a:gd name="adj" fmla="val 3810"/>
            </a:avLst>
          </a:prstGeom>
          <a:solidFill>
            <a:srgbClr val="FFFFFF"/>
          </a:solidFill>
          <a:ln w="12700">
            <a:solidFill>
              <a:srgbClr val="C0392B"/>
            </a:solidFill>
            <a:prstDash val="solid"/>
          </a:ln>
          <a:effectLst>
            <a:outerShdw blurRad="101600" dist="38100" dir="2700000" algn="bl" rotWithShape="0">
              <a:srgbClr val="000000">
                <a:alpha val="12000"/>
              </a:srgbClr>
            </a:outerShdw>
          </a:effectLst>
        </p:spPr>
        <p:txBody>
          <a:bodyPr/>
          <a:lstStyle/>
          <a:p>
            <a:endParaRPr lang="en-AU"/>
          </a:p>
        </p:txBody>
      </p:sp>
      <p:sp>
        <p:nvSpPr>
          <p:cNvPr id="11" name="Shape 8"/>
          <p:cNvSpPr/>
          <p:nvPr/>
        </p:nvSpPr>
        <p:spPr>
          <a:xfrm>
            <a:off x="3977640" y="777240"/>
            <a:ext cx="182880" cy="1920240"/>
          </a:xfrm>
          <a:prstGeom prst="rect">
            <a:avLst/>
          </a:prstGeom>
          <a:solidFill>
            <a:srgbClr val="C0392B"/>
          </a:solidFill>
          <a:ln w="12700">
            <a:solidFill>
              <a:srgbClr val="C0392B"/>
            </a:solidFill>
            <a:prstDash val="solid"/>
          </a:ln>
        </p:spPr>
        <p:txBody>
          <a:bodyPr/>
          <a:lstStyle/>
          <a:p>
            <a:endParaRPr lang="en-AU"/>
          </a:p>
        </p:txBody>
      </p:sp>
      <p:sp>
        <p:nvSpPr>
          <p:cNvPr id="12" name="Text 9"/>
          <p:cNvSpPr/>
          <p:nvPr/>
        </p:nvSpPr>
        <p:spPr>
          <a:xfrm>
            <a:off x="4251960" y="822960"/>
            <a:ext cx="4617720" cy="365760"/>
          </a:xfrm>
          <a:prstGeom prst="rect">
            <a:avLst/>
          </a:prstGeom>
          <a:noFill/>
          <a:ln/>
        </p:spPr>
        <p:txBody>
          <a:bodyPr wrap="square" rtlCol="0" anchor="ctr"/>
          <a:lstStyle/>
          <a:p>
            <a:pPr marL="0" indent="0" algn="r" rtl="1">
              <a:buNone/>
            </a:pPr>
            <a:r>
              <a:rPr lang="en-US" sz="2000" b="1" dirty="0">
                <a:solidFill>
                  <a:srgbClr val="0D2137"/>
                </a:solidFill>
                <a:latin typeface="Arial" pitchFamily="34" charset="0"/>
                <a:ea typeface="Arial" pitchFamily="34" charset="-122"/>
                <a:cs typeface="Arial" pitchFamily="34" charset="-120"/>
              </a:rPr>
              <a:t>انعدام الخصوصية في بيئات النزوح</a:t>
            </a:r>
            <a:endParaRPr lang="en-US" sz="2000" dirty="0"/>
          </a:p>
        </p:txBody>
      </p:sp>
      <p:sp>
        <p:nvSpPr>
          <p:cNvPr id="13" name="Text 10"/>
          <p:cNvSpPr/>
          <p:nvPr/>
        </p:nvSpPr>
        <p:spPr>
          <a:xfrm>
            <a:off x="4251960" y="1234440"/>
            <a:ext cx="4617720" cy="1371600"/>
          </a:xfrm>
          <a:prstGeom prst="rect">
            <a:avLst/>
          </a:prstGeom>
          <a:noFill/>
          <a:ln/>
        </p:spPr>
        <p:txBody>
          <a:bodyPr wrap="square" rtlCol="0" anchor="ctr"/>
          <a:lstStyle/>
          <a:p>
            <a:pPr marL="0" indent="0" algn="r" rtl="1">
              <a:buNone/>
            </a:pPr>
            <a:r>
              <a:rPr lang="en-US" dirty="0">
                <a:solidFill>
                  <a:srgbClr val="444444"/>
                </a:solidFill>
                <a:latin typeface="Arial" pitchFamily="34" charset="0"/>
                <a:ea typeface="Arial" pitchFamily="34" charset="-122"/>
                <a:cs typeface="Arial" pitchFamily="34" charset="-120"/>
              </a:rPr>
              <a:t>في مخيمات الشمال السوري ودول الجوار، تعيش العائلات في خيام متلاصقة تنعدم فيها الخصوصية تماماً. أي زيارة لعيادة دعم نفسي تصبح مرئية لجميع سكان المخيم، مما يدفع الأفراد لتفضيل المعاناة الصامتة على مراجعة الأخصائي.</a:t>
            </a:r>
            <a:endParaRPr lang="en-US" dirty="0"/>
          </a:p>
        </p:txBody>
      </p:sp>
      <p:sp>
        <p:nvSpPr>
          <p:cNvPr id="14" name="Shape 11"/>
          <p:cNvSpPr/>
          <p:nvPr/>
        </p:nvSpPr>
        <p:spPr>
          <a:xfrm>
            <a:off x="3977640" y="2834640"/>
            <a:ext cx="4983480" cy="1965960"/>
          </a:xfrm>
          <a:prstGeom prst="roundRect">
            <a:avLst>
              <a:gd name="adj" fmla="val 3721"/>
            </a:avLst>
          </a:prstGeom>
          <a:solidFill>
            <a:srgbClr val="FFFFFF"/>
          </a:solidFill>
          <a:ln w="12700">
            <a:solidFill>
              <a:srgbClr val="E8A020"/>
            </a:solidFill>
            <a:prstDash val="solid"/>
          </a:ln>
          <a:effectLst>
            <a:outerShdw blurRad="101600" dist="38100" dir="2700000" algn="bl" rotWithShape="0">
              <a:srgbClr val="000000">
                <a:alpha val="12000"/>
              </a:srgbClr>
            </a:outerShdw>
          </a:effectLst>
        </p:spPr>
        <p:txBody>
          <a:bodyPr/>
          <a:lstStyle/>
          <a:p>
            <a:endParaRPr lang="en-AU"/>
          </a:p>
        </p:txBody>
      </p:sp>
      <p:sp>
        <p:nvSpPr>
          <p:cNvPr id="15" name="Shape 12"/>
          <p:cNvSpPr/>
          <p:nvPr/>
        </p:nvSpPr>
        <p:spPr>
          <a:xfrm>
            <a:off x="3977640" y="2834640"/>
            <a:ext cx="182880" cy="1965960"/>
          </a:xfrm>
          <a:prstGeom prst="rect">
            <a:avLst/>
          </a:prstGeom>
          <a:solidFill>
            <a:srgbClr val="E8A020"/>
          </a:solidFill>
          <a:ln w="12700">
            <a:solidFill>
              <a:srgbClr val="E8A020"/>
            </a:solidFill>
            <a:prstDash val="solid"/>
          </a:ln>
        </p:spPr>
        <p:txBody>
          <a:bodyPr/>
          <a:lstStyle/>
          <a:p>
            <a:endParaRPr lang="en-AU"/>
          </a:p>
        </p:txBody>
      </p:sp>
      <p:sp>
        <p:nvSpPr>
          <p:cNvPr id="16" name="Text 13"/>
          <p:cNvSpPr/>
          <p:nvPr/>
        </p:nvSpPr>
        <p:spPr>
          <a:xfrm>
            <a:off x="4251960" y="2880360"/>
            <a:ext cx="4617720" cy="365760"/>
          </a:xfrm>
          <a:prstGeom prst="rect">
            <a:avLst/>
          </a:prstGeom>
          <a:noFill/>
          <a:ln/>
        </p:spPr>
        <p:txBody>
          <a:bodyPr wrap="square" rtlCol="0" anchor="ctr"/>
          <a:lstStyle/>
          <a:p>
            <a:pPr marL="0" indent="0" algn="r" rtl="1">
              <a:buNone/>
            </a:pPr>
            <a:r>
              <a:rPr lang="en-US" sz="2000" b="1" dirty="0">
                <a:solidFill>
                  <a:srgbClr val="0D2137"/>
                </a:solidFill>
                <a:latin typeface="Arial" pitchFamily="34" charset="0"/>
                <a:ea typeface="Arial" pitchFamily="34" charset="-122"/>
                <a:cs typeface="Arial" pitchFamily="34" charset="-120"/>
              </a:rPr>
              <a:t>التدهور الاقتصادي والأولويات البقائية</a:t>
            </a:r>
            <a:endParaRPr lang="en-US" sz="2000" dirty="0"/>
          </a:p>
        </p:txBody>
      </p:sp>
      <p:sp>
        <p:nvSpPr>
          <p:cNvPr id="17" name="Text 14"/>
          <p:cNvSpPr/>
          <p:nvPr/>
        </p:nvSpPr>
        <p:spPr>
          <a:xfrm>
            <a:off x="4251960" y="3291840"/>
            <a:ext cx="4617720" cy="1417320"/>
          </a:xfrm>
          <a:prstGeom prst="rect">
            <a:avLst/>
          </a:prstGeom>
          <a:noFill/>
          <a:ln/>
        </p:spPr>
        <p:txBody>
          <a:bodyPr wrap="square" rtlCol="0" anchor="ctr"/>
          <a:lstStyle/>
          <a:p>
            <a:pPr marL="0" indent="0" algn="r" rtl="1">
              <a:buNone/>
            </a:pPr>
            <a:r>
              <a:rPr lang="en-US" dirty="0">
                <a:solidFill>
                  <a:srgbClr val="444444"/>
                </a:solidFill>
                <a:latin typeface="Arial" pitchFamily="34" charset="0"/>
                <a:ea typeface="Arial" pitchFamily="34" charset="-122"/>
                <a:cs typeface="Arial" pitchFamily="34" charset="-120"/>
              </a:rPr>
              <a:t>عند تقاطع الوصمة مع عدم القدرة المادية، تتدنى أولوية الصحة النفسية إلى الصفر. توجَّه الموارد الأسرية المحدودة للبقاء البيولوجي: طعام، ماء، تدفئة. الفقر البنيوي يعمل بالتوازي مع الوصمة الثقافية في تكريس الفجوة العلاجية.</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0D2137"/>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7A8A"/>
          </a:solidFill>
          <a:ln w="12700">
            <a:solidFill>
              <a:srgbClr val="1A7A8A"/>
            </a:solidFill>
            <a:prstDash val="solid"/>
          </a:ln>
        </p:spPr>
        <p:txBody>
          <a:bodyPr/>
          <a:lstStyle/>
          <a:p>
            <a:endParaRPr lang="en-AU"/>
          </a:p>
        </p:txBody>
      </p:sp>
      <p:sp>
        <p:nvSpPr>
          <p:cNvPr id="3" name="Text 1"/>
          <p:cNvSpPr/>
          <p:nvPr/>
        </p:nvSpPr>
        <p:spPr>
          <a:xfrm>
            <a:off x="228600" y="155448"/>
            <a:ext cx="640080" cy="594360"/>
          </a:xfrm>
          <a:prstGeom prst="rect">
            <a:avLst/>
          </a:prstGeom>
          <a:noFill/>
          <a:ln/>
        </p:spPr>
        <p:txBody>
          <a:bodyPr wrap="square" rtlCol="0" anchor="ctr"/>
          <a:lstStyle/>
          <a:p>
            <a:pPr marL="0" indent="0">
              <a:buNone/>
            </a:pPr>
            <a:r>
              <a:rPr lang="en-US" sz="2400" b="1" dirty="0">
                <a:solidFill>
                  <a:srgbClr val="0D2137"/>
                </a:solidFill>
                <a:latin typeface="Arial" pitchFamily="34" charset="0"/>
                <a:ea typeface="Arial" pitchFamily="34" charset="-122"/>
                <a:cs typeface="Arial" pitchFamily="34" charset="-120"/>
              </a:rPr>
              <a:t>06</a:t>
            </a:r>
            <a:endParaRPr lang="en-US" sz="2400" dirty="0"/>
          </a:p>
        </p:txBody>
      </p:sp>
      <p:sp>
        <p:nvSpPr>
          <p:cNvPr id="4" name="Text 2"/>
          <p:cNvSpPr/>
          <p:nvPr/>
        </p:nvSpPr>
        <p:spPr>
          <a:xfrm>
            <a:off x="274320" y="201168"/>
            <a:ext cx="8595360" cy="548640"/>
          </a:xfrm>
          <a:prstGeom prst="rect">
            <a:avLst/>
          </a:prstGeom>
          <a:noFill/>
          <a:ln/>
        </p:spPr>
        <p:txBody>
          <a:bodyPr wrap="square" rtlCol="0" anchor="ctr"/>
          <a:lstStyle/>
          <a:p>
            <a:pPr marL="0" indent="0" algn="r" rtl="1">
              <a:buNone/>
            </a:pPr>
            <a:r>
              <a:rPr lang="en-US" sz="2000" b="1" dirty="0">
                <a:solidFill>
                  <a:srgbClr val="0D2137"/>
                </a:solidFill>
                <a:latin typeface="Arial" pitchFamily="34" charset="0"/>
                <a:ea typeface="Arial" pitchFamily="34" charset="-122"/>
                <a:cs typeface="Arial" pitchFamily="34" charset="-120"/>
              </a:rPr>
              <a:t>استراتيجيات التدخل ومكافحة الوصمة</a:t>
            </a:r>
            <a:endParaRPr lang="en-US" sz="2000" dirty="0"/>
          </a:p>
        </p:txBody>
      </p:sp>
      <p:sp>
        <p:nvSpPr>
          <p:cNvPr id="5" name="Shape 3"/>
          <p:cNvSpPr/>
          <p:nvPr/>
        </p:nvSpPr>
        <p:spPr>
          <a:xfrm>
            <a:off x="228600" y="1005840"/>
            <a:ext cx="4297680" cy="1828800"/>
          </a:xfrm>
          <a:prstGeom prst="roundRect">
            <a:avLst>
              <a:gd name="adj" fmla="val 4000"/>
            </a:avLst>
          </a:prstGeom>
          <a:solidFill>
            <a:srgbClr val="102840"/>
          </a:solidFill>
          <a:ln w="12700">
            <a:solidFill>
              <a:srgbClr val="2CBCB0"/>
            </a:solidFill>
            <a:prstDash val="solid"/>
          </a:ln>
          <a:effectLst>
            <a:outerShdw blurRad="101600" dist="38100" dir="2700000" algn="bl" rotWithShape="0">
              <a:srgbClr val="000000">
                <a:alpha val="35000"/>
              </a:srgbClr>
            </a:outerShdw>
          </a:effectLst>
        </p:spPr>
        <p:txBody>
          <a:bodyPr/>
          <a:lstStyle/>
          <a:p>
            <a:endParaRPr lang="en-AU"/>
          </a:p>
        </p:txBody>
      </p:sp>
      <p:sp>
        <p:nvSpPr>
          <p:cNvPr id="6" name="Shape 4"/>
          <p:cNvSpPr/>
          <p:nvPr/>
        </p:nvSpPr>
        <p:spPr>
          <a:xfrm>
            <a:off x="365760" y="1143000"/>
            <a:ext cx="457200" cy="457200"/>
          </a:xfrm>
          <a:prstGeom prst="ellipse">
            <a:avLst/>
          </a:prstGeom>
          <a:solidFill>
            <a:srgbClr val="2CBCB0"/>
          </a:solidFill>
          <a:ln w="12700">
            <a:solidFill>
              <a:srgbClr val="2CBCB0"/>
            </a:solidFill>
            <a:prstDash val="solid"/>
          </a:ln>
        </p:spPr>
        <p:txBody>
          <a:bodyPr/>
          <a:lstStyle/>
          <a:p>
            <a:endParaRPr lang="en-AU"/>
          </a:p>
        </p:txBody>
      </p:sp>
      <p:sp>
        <p:nvSpPr>
          <p:cNvPr id="7" name="Text 5"/>
          <p:cNvSpPr/>
          <p:nvPr/>
        </p:nvSpPr>
        <p:spPr>
          <a:xfrm>
            <a:off x="365760" y="1143000"/>
            <a:ext cx="457200" cy="457200"/>
          </a:xfrm>
          <a:prstGeom prst="rect">
            <a:avLst/>
          </a:prstGeom>
          <a:noFill/>
          <a:ln/>
        </p:spPr>
        <p:txBody>
          <a:bodyPr wrap="square" rtlCol="0" anchor="ctr"/>
          <a:lstStyle/>
          <a:p>
            <a:pPr marL="0" indent="0" algn="ctr">
              <a:buNone/>
            </a:pPr>
            <a:r>
              <a:rPr lang="en-US" sz="1300" b="1" dirty="0">
                <a:solidFill>
                  <a:srgbClr val="0D2137"/>
                </a:solidFill>
                <a:latin typeface="Arial" pitchFamily="34" charset="0"/>
                <a:ea typeface="Arial" pitchFamily="34" charset="-122"/>
                <a:cs typeface="Arial" pitchFamily="34" charset="-120"/>
              </a:rPr>
              <a:t>1</a:t>
            </a:r>
            <a:endParaRPr lang="en-US" sz="1300" dirty="0"/>
          </a:p>
        </p:txBody>
      </p:sp>
      <p:pic>
        <p:nvPicPr>
          <p:cNvPr id="8" name="Image 0" descr="preencoded.png"/>
          <p:cNvPicPr>
            <a:picLocks noChangeAspect="1"/>
          </p:cNvPicPr>
          <p:nvPr/>
        </p:nvPicPr>
        <p:blipFill>
          <a:blip r:embed="rId3"/>
          <a:stretch>
            <a:fillRect/>
          </a:stretch>
        </p:blipFill>
        <p:spPr>
          <a:xfrm>
            <a:off x="3977640" y="1152144"/>
            <a:ext cx="384048" cy="384048"/>
          </a:xfrm>
          <a:prstGeom prst="rect">
            <a:avLst/>
          </a:prstGeom>
        </p:spPr>
      </p:pic>
      <p:sp>
        <p:nvSpPr>
          <p:cNvPr id="9" name="Text 6"/>
          <p:cNvSpPr/>
          <p:nvPr/>
        </p:nvSpPr>
        <p:spPr>
          <a:xfrm>
            <a:off x="941832" y="1115568"/>
            <a:ext cx="2990088" cy="347472"/>
          </a:xfrm>
          <a:prstGeom prst="rect">
            <a:avLst/>
          </a:prstGeom>
          <a:noFill/>
          <a:ln/>
        </p:spPr>
        <p:txBody>
          <a:bodyPr wrap="square" rtlCol="0" anchor="ctr"/>
          <a:lstStyle/>
          <a:p>
            <a:pPr marL="0" indent="0" algn="r" rtl="1">
              <a:buNone/>
            </a:pPr>
            <a:r>
              <a:rPr lang="en-US" sz="1150" b="1" dirty="0">
                <a:solidFill>
                  <a:srgbClr val="FFFFFF"/>
                </a:solidFill>
                <a:latin typeface="Arial" pitchFamily="34" charset="0"/>
                <a:ea typeface="Arial" pitchFamily="34" charset="-122"/>
                <a:cs typeface="Arial" pitchFamily="34" charset="-120"/>
              </a:rPr>
              <a:t>حملات التوعية بالاتصال المباشر</a:t>
            </a:r>
            <a:endParaRPr lang="en-US" sz="1150" dirty="0"/>
          </a:p>
        </p:txBody>
      </p:sp>
      <p:sp>
        <p:nvSpPr>
          <p:cNvPr id="10" name="Text 7"/>
          <p:cNvSpPr/>
          <p:nvPr/>
        </p:nvSpPr>
        <p:spPr>
          <a:xfrm>
            <a:off x="941832" y="1463040"/>
            <a:ext cx="2990088" cy="219456"/>
          </a:xfrm>
          <a:prstGeom prst="rect">
            <a:avLst/>
          </a:prstGeom>
          <a:noFill/>
          <a:ln/>
        </p:spPr>
        <p:txBody>
          <a:bodyPr wrap="square" rtlCol="0" anchor="ctr"/>
          <a:lstStyle/>
          <a:p>
            <a:pPr marL="0" indent="0" algn="r">
              <a:buNone/>
            </a:pPr>
            <a:r>
              <a:rPr lang="en-US" sz="800" i="1" dirty="0">
                <a:solidFill>
                  <a:srgbClr val="2CBCB0"/>
                </a:solidFill>
                <a:latin typeface="Arial" pitchFamily="34" charset="0"/>
                <a:ea typeface="Arial" pitchFamily="34" charset="-122"/>
                <a:cs typeface="Arial" pitchFamily="34" charset="-120"/>
              </a:rPr>
              <a:t>Contact-Based Interventions</a:t>
            </a:r>
            <a:endParaRPr lang="en-US" sz="800" dirty="0"/>
          </a:p>
        </p:txBody>
      </p:sp>
      <p:sp>
        <p:nvSpPr>
          <p:cNvPr id="11" name="Shape 8"/>
          <p:cNvSpPr/>
          <p:nvPr/>
        </p:nvSpPr>
        <p:spPr>
          <a:xfrm>
            <a:off x="393192" y="1755648"/>
            <a:ext cx="3968496" cy="22860"/>
          </a:xfrm>
          <a:prstGeom prst="rect">
            <a:avLst/>
          </a:prstGeom>
          <a:solidFill>
            <a:srgbClr val="2CBCB0">
              <a:alpha val="35000"/>
            </a:srgbClr>
          </a:solidFill>
          <a:ln w="12700">
            <a:solidFill>
              <a:srgbClr val="2CBCB0">
                <a:alpha val="35000"/>
              </a:srgbClr>
            </a:solidFill>
            <a:prstDash val="solid"/>
          </a:ln>
        </p:spPr>
        <p:txBody>
          <a:bodyPr/>
          <a:lstStyle/>
          <a:p>
            <a:endParaRPr lang="en-AU"/>
          </a:p>
        </p:txBody>
      </p:sp>
      <p:sp>
        <p:nvSpPr>
          <p:cNvPr id="12" name="Text 9"/>
          <p:cNvSpPr/>
          <p:nvPr/>
        </p:nvSpPr>
        <p:spPr>
          <a:xfrm>
            <a:off x="393192" y="1828800"/>
            <a:ext cx="3968496" cy="914400"/>
          </a:xfrm>
          <a:prstGeom prst="rect">
            <a:avLst/>
          </a:prstGeom>
          <a:noFill/>
          <a:ln/>
        </p:spPr>
        <p:txBody>
          <a:bodyPr wrap="square" rtlCol="0" anchor="ctr"/>
          <a:lstStyle/>
          <a:p>
            <a:pPr marL="0" indent="0" algn="r" rtl="1">
              <a:buNone/>
            </a:pPr>
            <a:r>
              <a:rPr lang="en-US" sz="950" dirty="0">
                <a:solidFill>
                  <a:srgbClr val="8FB5C0"/>
                </a:solidFill>
                <a:latin typeface="Arial" pitchFamily="34" charset="0"/>
                <a:ea typeface="Arial" pitchFamily="34" charset="-122"/>
                <a:cs typeface="Arial" pitchFamily="34" charset="-120"/>
              </a:rPr>
              <a:t>استعراض تجارب واقعية لمتعافين عادوا للإنتاج — الأسلوب الأكثر كفاءة في تدمير الأفكار النمطية مقارنة بالمحاضرات التقليدية</a:t>
            </a:r>
            <a:endParaRPr lang="en-US" sz="950" dirty="0"/>
          </a:p>
        </p:txBody>
      </p:sp>
      <p:sp>
        <p:nvSpPr>
          <p:cNvPr id="13" name="Shape 10"/>
          <p:cNvSpPr/>
          <p:nvPr/>
        </p:nvSpPr>
        <p:spPr>
          <a:xfrm>
            <a:off x="4709160" y="1005840"/>
            <a:ext cx="4297680" cy="1828800"/>
          </a:xfrm>
          <a:prstGeom prst="roundRect">
            <a:avLst>
              <a:gd name="adj" fmla="val 4000"/>
            </a:avLst>
          </a:prstGeom>
          <a:solidFill>
            <a:srgbClr val="102840"/>
          </a:solidFill>
          <a:ln w="12700">
            <a:solidFill>
              <a:srgbClr val="E8A020"/>
            </a:solidFill>
            <a:prstDash val="solid"/>
          </a:ln>
          <a:effectLst>
            <a:outerShdw blurRad="101600" dist="38100" dir="2700000" algn="bl" rotWithShape="0">
              <a:srgbClr val="000000">
                <a:alpha val="35000"/>
              </a:srgbClr>
            </a:outerShdw>
          </a:effectLst>
        </p:spPr>
        <p:txBody>
          <a:bodyPr/>
          <a:lstStyle/>
          <a:p>
            <a:endParaRPr lang="en-AU"/>
          </a:p>
        </p:txBody>
      </p:sp>
      <p:sp>
        <p:nvSpPr>
          <p:cNvPr id="14" name="Shape 11"/>
          <p:cNvSpPr/>
          <p:nvPr/>
        </p:nvSpPr>
        <p:spPr>
          <a:xfrm>
            <a:off x="4846320" y="1143000"/>
            <a:ext cx="457200" cy="457200"/>
          </a:xfrm>
          <a:prstGeom prst="ellipse">
            <a:avLst/>
          </a:prstGeom>
          <a:solidFill>
            <a:srgbClr val="E8A020"/>
          </a:solidFill>
          <a:ln w="12700">
            <a:solidFill>
              <a:srgbClr val="E8A020"/>
            </a:solidFill>
            <a:prstDash val="solid"/>
          </a:ln>
        </p:spPr>
        <p:txBody>
          <a:bodyPr/>
          <a:lstStyle/>
          <a:p>
            <a:endParaRPr lang="en-AU"/>
          </a:p>
        </p:txBody>
      </p:sp>
      <p:sp>
        <p:nvSpPr>
          <p:cNvPr id="15" name="Text 12"/>
          <p:cNvSpPr/>
          <p:nvPr/>
        </p:nvSpPr>
        <p:spPr>
          <a:xfrm>
            <a:off x="4846320" y="1143000"/>
            <a:ext cx="457200" cy="457200"/>
          </a:xfrm>
          <a:prstGeom prst="rect">
            <a:avLst/>
          </a:prstGeom>
          <a:noFill/>
          <a:ln/>
        </p:spPr>
        <p:txBody>
          <a:bodyPr wrap="square" rtlCol="0" anchor="ctr"/>
          <a:lstStyle/>
          <a:p>
            <a:pPr marL="0" indent="0" algn="ctr">
              <a:buNone/>
            </a:pPr>
            <a:r>
              <a:rPr lang="en-US" sz="1300" b="1" dirty="0">
                <a:solidFill>
                  <a:srgbClr val="0D2137"/>
                </a:solidFill>
                <a:latin typeface="Arial" pitchFamily="34" charset="0"/>
                <a:ea typeface="Arial" pitchFamily="34" charset="-122"/>
                <a:cs typeface="Arial" pitchFamily="34" charset="-120"/>
              </a:rPr>
              <a:t>2</a:t>
            </a:r>
            <a:endParaRPr lang="en-US" sz="1300" dirty="0"/>
          </a:p>
        </p:txBody>
      </p:sp>
      <p:pic>
        <p:nvPicPr>
          <p:cNvPr id="16" name="Image 1" descr="preencoded.png"/>
          <p:cNvPicPr>
            <a:picLocks noChangeAspect="1"/>
          </p:cNvPicPr>
          <p:nvPr/>
        </p:nvPicPr>
        <p:blipFill>
          <a:blip r:embed="rId4"/>
          <a:stretch>
            <a:fillRect/>
          </a:stretch>
        </p:blipFill>
        <p:spPr>
          <a:xfrm>
            <a:off x="8458200" y="1152144"/>
            <a:ext cx="384048" cy="384048"/>
          </a:xfrm>
          <a:prstGeom prst="rect">
            <a:avLst/>
          </a:prstGeom>
        </p:spPr>
      </p:pic>
      <p:sp>
        <p:nvSpPr>
          <p:cNvPr id="17" name="Text 13"/>
          <p:cNvSpPr/>
          <p:nvPr/>
        </p:nvSpPr>
        <p:spPr>
          <a:xfrm>
            <a:off x="5422392" y="1115568"/>
            <a:ext cx="2990088" cy="347472"/>
          </a:xfrm>
          <a:prstGeom prst="rect">
            <a:avLst/>
          </a:prstGeom>
          <a:noFill/>
          <a:ln/>
        </p:spPr>
        <p:txBody>
          <a:bodyPr wrap="square" rtlCol="0" anchor="ctr"/>
          <a:lstStyle/>
          <a:p>
            <a:pPr marL="0" indent="0" algn="r" rtl="1">
              <a:buNone/>
            </a:pPr>
            <a:r>
              <a:rPr lang="en-US" sz="1150" b="1" dirty="0">
                <a:solidFill>
                  <a:srgbClr val="FFFFFF"/>
                </a:solidFill>
                <a:latin typeface="Arial" pitchFamily="34" charset="0"/>
                <a:ea typeface="Arial" pitchFamily="34" charset="-122"/>
                <a:cs typeface="Arial" pitchFamily="34" charset="-120"/>
              </a:rPr>
              <a:t>تطبيع الخطاب النفسي</a:t>
            </a:r>
            <a:endParaRPr lang="en-US" sz="1150" dirty="0"/>
          </a:p>
        </p:txBody>
      </p:sp>
      <p:sp>
        <p:nvSpPr>
          <p:cNvPr id="18" name="Text 14"/>
          <p:cNvSpPr/>
          <p:nvPr/>
        </p:nvSpPr>
        <p:spPr>
          <a:xfrm>
            <a:off x="5422392" y="1463040"/>
            <a:ext cx="2990088" cy="219456"/>
          </a:xfrm>
          <a:prstGeom prst="rect">
            <a:avLst/>
          </a:prstGeom>
          <a:noFill/>
          <a:ln/>
        </p:spPr>
        <p:txBody>
          <a:bodyPr wrap="square" rtlCol="0" anchor="ctr"/>
          <a:lstStyle/>
          <a:p>
            <a:pPr marL="0" indent="0" algn="r">
              <a:buNone/>
            </a:pPr>
            <a:r>
              <a:rPr lang="en-US" sz="800" i="1" dirty="0">
                <a:solidFill>
                  <a:srgbClr val="E8A020"/>
                </a:solidFill>
                <a:latin typeface="Arial" pitchFamily="34" charset="0"/>
                <a:ea typeface="Arial" pitchFamily="34" charset="-122"/>
                <a:cs typeface="Arial" pitchFamily="34" charset="-120"/>
              </a:rPr>
              <a:t>Destigmatizing Discourse</a:t>
            </a:r>
            <a:endParaRPr lang="en-US" sz="800" dirty="0"/>
          </a:p>
        </p:txBody>
      </p:sp>
      <p:sp>
        <p:nvSpPr>
          <p:cNvPr id="19" name="Shape 15"/>
          <p:cNvSpPr/>
          <p:nvPr/>
        </p:nvSpPr>
        <p:spPr>
          <a:xfrm>
            <a:off x="4873752" y="1755648"/>
            <a:ext cx="3968496" cy="22860"/>
          </a:xfrm>
          <a:prstGeom prst="rect">
            <a:avLst/>
          </a:prstGeom>
          <a:solidFill>
            <a:srgbClr val="E8A020">
              <a:alpha val="35000"/>
            </a:srgbClr>
          </a:solidFill>
          <a:ln w="12700">
            <a:solidFill>
              <a:srgbClr val="E8A020">
                <a:alpha val="35000"/>
              </a:srgbClr>
            </a:solidFill>
            <a:prstDash val="solid"/>
          </a:ln>
        </p:spPr>
        <p:txBody>
          <a:bodyPr/>
          <a:lstStyle/>
          <a:p>
            <a:endParaRPr lang="en-AU"/>
          </a:p>
        </p:txBody>
      </p:sp>
      <p:sp>
        <p:nvSpPr>
          <p:cNvPr id="20" name="Text 16"/>
          <p:cNvSpPr/>
          <p:nvPr/>
        </p:nvSpPr>
        <p:spPr>
          <a:xfrm>
            <a:off x="4873752" y="1828800"/>
            <a:ext cx="3968496" cy="914400"/>
          </a:xfrm>
          <a:prstGeom prst="rect">
            <a:avLst/>
          </a:prstGeom>
          <a:noFill/>
          <a:ln/>
        </p:spPr>
        <p:txBody>
          <a:bodyPr wrap="square" rtlCol="0" anchor="ctr"/>
          <a:lstStyle/>
          <a:p>
            <a:pPr marL="0" indent="0" algn="r" rtl="1">
              <a:buNone/>
            </a:pPr>
            <a:r>
              <a:rPr lang="en-US" sz="950" dirty="0">
                <a:solidFill>
                  <a:srgbClr val="8FB5C0"/>
                </a:solidFill>
                <a:latin typeface="Arial" pitchFamily="34" charset="0"/>
                <a:ea typeface="Arial" pitchFamily="34" charset="-122"/>
                <a:cs typeface="Arial" pitchFamily="34" charset="-120"/>
              </a:rPr>
              <a:t>دمج المصطلحات النفسية المبسطة في المناهج غير الرسمية والأنشطة المجتمعية لتصحيح المفاهيم وتفكيك مصطلح «الجنون»</a:t>
            </a:r>
            <a:endParaRPr lang="en-US" sz="950" dirty="0"/>
          </a:p>
        </p:txBody>
      </p:sp>
      <p:sp>
        <p:nvSpPr>
          <p:cNvPr id="21" name="Shape 17"/>
          <p:cNvSpPr/>
          <p:nvPr/>
        </p:nvSpPr>
        <p:spPr>
          <a:xfrm>
            <a:off x="228600" y="3017520"/>
            <a:ext cx="4297680" cy="1828800"/>
          </a:xfrm>
          <a:prstGeom prst="roundRect">
            <a:avLst>
              <a:gd name="adj" fmla="val 4000"/>
            </a:avLst>
          </a:prstGeom>
          <a:solidFill>
            <a:srgbClr val="102840"/>
          </a:solidFill>
          <a:ln w="12700">
            <a:solidFill>
              <a:srgbClr val="C0392B"/>
            </a:solidFill>
            <a:prstDash val="solid"/>
          </a:ln>
          <a:effectLst>
            <a:outerShdw blurRad="101600" dist="38100" dir="2700000" algn="bl" rotWithShape="0">
              <a:srgbClr val="000000">
                <a:alpha val="35000"/>
              </a:srgbClr>
            </a:outerShdw>
          </a:effectLst>
        </p:spPr>
        <p:txBody>
          <a:bodyPr/>
          <a:lstStyle/>
          <a:p>
            <a:endParaRPr lang="en-AU"/>
          </a:p>
        </p:txBody>
      </p:sp>
      <p:sp>
        <p:nvSpPr>
          <p:cNvPr id="22" name="Shape 18"/>
          <p:cNvSpPr/>
          <p:nvPr/>
        </p:nvSpPr>
        <p:spPr>
          <a:xfrm>
            <a:off x="365760" y="3154680"/>
            <a:ext cx="457200" cy="457200"/>
          </a:xfrm>
          <a:prstGeom prst="ellipse">
            <a:avLst/>
          </a:prstGeom>
          <a:solidFill>
            <a:srgbClr val="C0392B"/>
          </a:solidFill>
          <a:ln w="12700">
            <a:solidFill>
              <a:srgbClr val="C0392B"/>
            </a:solidFill>
            <a:prstDash val="solid"/>
          </a:ln>
        </p:spPr>
        <p:txBody>
          <a:bodyPr/>
          <a:lstStyle/>
          <a:p>
            <a:endParaRPr lang="en-AU"/>
          </a:p>
        </p:txBody>
      </p:sp>
      <p:sp>
        <p:nvSpPr>
          <p:cNvPr id="23" name="Text 19"/>
          <p:cNvSpPr/>
          <p:nvPr/>
        </p:nvSpPr>
        <p:spPr>
          <a:xfrm>
            <a:off x="365760" y="3154680"/>
            <a:ext cx="457200" cy="457200"/>
          </a:xfrm>
          <a:prstGeom prst="rect">
            <a:avLst/>
          </a:prstGeom>
          <a:noFill/>
          <a:ln/>
        </p:spPr>
        <p:txBody>
          <a:bodyPr wrap="square" rtlCol="0" anchor="ctr"/>
          <a:lstStyle/>
          <a:p>
            <a:pPr marL="0" indent="0" algn="ctr">
              <a:buNone/>
            </a:pPr>
            <a:r>
              <a:rPr lang="en-US" sz="1300" b="1" dirty="0">
                <a:solidFill>
                  <a:srgbClr val="0D2137"/>
                </a:solidFill>
                <a:latin typeface="Arial" pitchFamily="34" charset="0"/>
                <a:ea typeface="Arial" pitchFamily="34" charset="-122"/>
                <a:cs typeface="Arial" pitchFamily="34" charset="-120"/>
              </a:rPr>
              <a:t>3</a:t>
            </a:r>
            <a:endParaRPr lang="en-US" sz="1300" dirty="0"/>
          </a:p>
        </p:txBody>
      </p:sp>
      <p:pic>
        <p:nvPicPr>
          <p:cNvPr id="24" name="Image 2" descr="preencoded.png"/>
          <p:cNvPicPr>
            <a:picLocks noChangeAspect="1"/>
          </p:cNvPicPr>
          <p:nvPr/>
        </p:nvPicPr>
        <p:blipFill>
          <a:blip r:embed="rId5"/>
          <a:stretch>
            <a:fillRect/>
          </a:stretch>
        </p:blipFill>
        <p:spPr>
          <a:xfrm>
            <a:off x="3977640" y="3163824"/>
            <a:ext cx="384048" cy="384048"/>
          </a:xfrm>
          <a:prstGeom prst="rect">
            <a:avLst/>
          </a:prstGeom>
        </p:spPr>
      </p:pic>
      <p:sp>
        <p:nvSpPr>
          <p:cNvPr id="25" name="Text 20"/>
          <p:cNvSpPr/>
          <p:nvPr/>
        </p:nvSpPr>
        <p:spPr>
          <a:xfrm>
            <a:off x="941832" y="3127248"/>
            <a:ext cx="2990088" cy="347472"/>
          </a:xfrm>
          <a:prstGeom prst="rect">
            <a:avLst/>
          </a:prstGeom>
          <a:noFill/>
          <a:ln/>
        </p:spPr>
        <p:txBody>
          <a:bodyPr wrap="square" rtlCol="0" anchor="ctr"/>
          <a:lstStyle/>
          <a:p>
            <a:pPr marL="0" indent="0" algn="r" rtl="1">
              <a:buNone/>
            </a:pPr>
            <a:r>
              <a:rPr lang="en-US" sz="1150" b="1" dirty="0">
                <a:solidFill>
                  <a:srgbClr val="FFFFFF"/>
                </a:solidFill>
                <a:latin typeface="Arial" pitchFamily="34" charset="0"/>
                <a:ea typeface="Arial" pitchFamily="34" charset="-122"/>
                <a:cs typeface="Arial" pitchFamily="34" charset="-120"/>
              </a:rPr>
              <a:t>برنامج mhGAP</a:t>
            </a:r>
            <a:endParaRPr lang="en-US" sz="1150" dirty="0"/>
          </a:p>
        </p:txBody>
      </p:sp>
      <p:sp>
        <p:nvSpPr>
          <p:cNvPr id="26" name="Text 21"/>
          <p:cNvSpPr/>
          <p:nvPr/>
        </p:nvSpPr>
        <p:spPr>
          <a:xfrm>
            <a:off x="941832" y="3474720"/>
            <a:ext cx="2990088" cy="219456"/>
          </a:xfrm>
          <a:prstGeom prst="rect">
            <a:avLst/>
          </a:prstGeom>
          <a:noFill/>
          <a:ln/>
        </p:spPr>
        <p:txBody>
          <a:bodyPr wrap="square" rtlCol="0" anchor="ctr"/>
          <a:lstStyle/>
          <a:p>
            <a:pPr marL="0" indent="0" algn="r">
              <a:buNone/>
            </a:pPr>
            <a:r>
              <a:rPr lang="en-US" sz="800" i="1" dirty="0">
                <a:solidFill>
                  <a:srgbClr val="C0392B"/>
                </a:solidFill>
                <a:latin typeface="Arial" pitchFamily="34" charset="0"/>
                <a:ea typeface="Arial" pitchFamily="34" charset="-122"/>
                <a:cs typeface="Arial" pitchFamily="34" charset="-120"/>
              </a:rPr>
              <a:t>تحييد العيادات النفسية</a:t>
            </a:r>
            <a:endParaRPr lang="en-US" sz="800" dirty="0"/>
          </a:p>
        </p:txBody>
      </p:sp>
      <p:sp>
        <p:nvSpPr>
          <p:cNvPr id="27" name="Shape 22"/>
          <p:cNvSpPr/>
          <p:nvPr/>
        </p:nvSpPr>
        <p:spPr>
          <a:xfrm>
            <a:off x="393192" y="3767328"/>
            <a:ext cx="3968496" cy="22860"/>
          </a:xfrm>
          <a:prstGeom prst="rect">
            <a:avLst/>
          </a:prstGeom>
          <a:solidFill>
            <a:srgbClr val="C0392B">
              <a:alpha val="35000"/>
            </a:srgbClr>
          </a:solidFill>
          <a:ln w="12700">
            <a:solidFill>
              <a:srgbClr val="C0392B">
                <a:alpha val="35000"/>
              </a:srgbClr>
            </a:solidFill>
            <a:prstDash val="solid"/>
          </a:ln>
        </p:spPr>
        <p:txBody>
          <a:bodyPr/>
          <a:lstStyle/>
          <a:p>
            <a:endParaRPr lang="en-AU"/>
          </a:p>
        </p:txBody>
      </p:sp>
      <p:sp>
        <p:nvSpPr>
          <p:cNvPr id="28" name="Text 23"/>
          <p:cNvSpPr/>
          <p:nvPr/>
        </p:nvSpPr>
        <p:spPr>
          <a:xfrm>
            <a:off x="393192" y="3840480"/>
            <a:ext cx="3968496" cy="914400"/>
          </a:xfrm>
          <a:prstGeom prst="rect">
            <a:avLst/>
          </a:prstGeom>
          <a:noFill/>
          <a:ln/>
        </p:spPr>
        <p:txBody>
          <a:bodyPr wrap="square" rtlCol="0" anchor="ctr"/>
          <a:lstStyle/>
          <a:p>
            <a:pPr marL="0" indent="0" algn="r" rtl="1">
              <a:buNone/>
            </a:pPr>
            <a:r>
              <a:rPr lang="en-US" sz="950" dirty="0">
                <a:solidFill>
                  <a:srgbClr val="8FB5C0"/>
                </a:solidFill>
                <a:latin typeface="Arial" pitchFamily="34" charset="0"/>
                <a:ea typeface="Arial" pitchFamily="34" charset="-122"/>
                <a:cs typeface="Arial" pitchFamily="34" charset="-120"/>
              </a:rPr>
              <a:t>تدريب أطباء الرعاية الأولية على إتاحة العلاج النفسي تحت غطاء عيادة باطنية — يحمي المريض من رادار الوصمة ويحقق الوصول</a:t>
            </a:r>
            <a:endParaRPr lang="en-US" sz="950" dirty="0"/>
          </a:p>
        </p:txBody>
      </p:sp>
      <p:sp>
        <p:nvSpPr>
          <p:cNvPr id="29" name="Shape 24"/>
          <p:cNvSpPr/>
          <p:nvPr/>
        </p:nvSpPr>
        <p:spPr>
          <a:xfrm>
            <a:off x="4709160" y="3017520"/>
            <a:ext cx="4297680" cy="1828800"/>
          </a:xfrm>
          <a:prstGeom prst="roundRect">
            <a:avLst>
              <a:gd name="adj" fmla="val 4000"/>
            </a:avLst>
          </a:prstGeom>
          <a:solidFill>
            <a:srgbClr val="102840"/>
          </a:solidFill>
          <a:ln w="12700">
            <a:solidFill>
              <a:srgbClr val="1A7A8A"/>
            </a:solidFill>
            <a:prstDash val="solid"/>
          </a:ln>
          <a:effectLst>
            <a:outerShdw blurRad="101600" dist="38100" dir="2700000" algn="bl" rotWithShape="0">
              <a:srgbClr val="000000">
                <a:alpha val="35000"/>
              </a:srgbClr>
            </a:outerShdw>
          </a:effectLst>
        </p:spPr>
        <p:txBody>
          <a:bodyPr/>
          <a:lstStyle/>
          <a:p>
            <a:endParaRPr lang="en-AU"/>
          </a:p>
        </p:txBody>
      </p:sp>
      <p:sp>
        <p:nvSpPr>
          <p:cNvPr id="30" name="Shape 25"/>
          <p:cNvSpPr/>
          <p:nvPr/>
        </p:nvSpPr>
        <p:spPr>
          <a:xfrm>
            <a:off x="4846320" y="3154680"/>
            <a:ext cx="457200" cy="457200"/>
          </a:xfrm>
          <a:prstGeom prst="ellipse">
            <a:avLst/>
          </a:prstGeom>
          <a:solidFill>
            <a:srgbClr val="1A7A8A"/>
          </a:solidFill>
          <a:ln w="12700">
            <a:solidFill>
              <a:srgbClr val="1A7A8A"/>
            </a:solidFill>
            <a:prstDash val="solid"/>
          </a:ln>
        </p:spPr>
        <p:txBody>
          <a:bodyPr/>
          <a:lstStyle/>
          <a:p>
            <a:endParaRPr lang="en-AU"/>
          </a:p>
        </p:txBody>
      </p:sp>
      <p:sp>
        <p:nvSpPr>
          <p:cNvPr id="31" name="Text 26"/>
          <p:cNvSpPr/>
          <p:nvPr/>
        </p:nvSpPr>
        <p:spPr>
          <a:xfrm>
            <a:off x="4846320" y="3154680"/>
            <a:ext cx="457200" cy="457200"/>
          </a:xfrm>
          <a:prstGeom prst="rect">
            <a:avLst/>
          </a:prstGeom>
          <a:noFill/>
          <a:ln/>
        </p:spPr>
        <p:txBody>
          <a:bodyPr wrap="square" rtlCol="0" anchor="ctr"/>
          <a:lstStyle/>
          <a:p>
            <a:pPr marL="0" indent="0" algn="ctr">
              <a:buNone/>
            </a:pPr>
            <a:r>
              <a:rPr lang="en-US" sz="1300" b="1" dirty="0">
                <a:solidFill>
                  <a:srgbClr val="0D2137"/>
                </a:solidFill>
                <a:latin typeface="Arial" pitchFamily="34" charset="0"/>
                <a:ea typeface="Arial" pitchFamily="34" charset="-122"/>
                <a:cs typeface="Arial" pitchFamily="34" charset="-120"/>
              </a:rPr>
              <a:t>4</a:t>
            </a:r>
            <a:endParaRPr lang="en-US" sz="1300" dirty="0"/>
          </a:p>
        </p:txBody>
      </p:sp>
      <p:pic>
        <p:nvPicPr>
          <p:cNvPr id="32" name="Image 3" descr="preencoded.png"/>
          <p:cNvPicPr>
            <a:picLocks noChangeAspect="1"/>
          </p:cNvPicPr>
          <p:nvPr/>
        </p:nvPicPr>
        <p:blipFill>
          <a:blip r:embed="rId6"/>
          <a:stretch>
            <a:fillRect/>
          </a:stretch>
        </p:blipFill>
        <p:spPr>
          <a:xfrm>
            <a:off x="8458200" y="3163824"/>
            <a:ext cx="384048" cy="384048"/>
          </a:xfrm>
          <a:prstGeom prst="rect">
            <a:avLst/>
          </a:prstGeom>
        </p:spPr>
      </p:pic>
      <p:sp>
        <p:nvSpPr>
          <p:cNvPr id="33" name="Text 27"/>
          <p:cNvSpPr/>
          <p:nvPr/>
        </p:nvSpPr>
        <p:spPr>
          <a:xfrm>
            <a:off x="5422392" y="3127248"/>
            <a:ext cx="2990088" cy="347472"/>
          </a:xfrm>
          <a:prstGeom prst="rect">
            <a:avLst/>
          </a:prstGeom>
          <a:noFill/>
          <a:ln/>
        </p:spPr>
        <p:txBody>
          <a:bodyPr wrap="square" rtlCol="0" anchor="ctr"/>
          <a:lstStyle/>
          <a:p>
            <a:pPr marL="0" indent="0" algn="r" rtl="1">
              <a:buNone/>
            </a:pPr>
            <a:r>
              <a:rPr lang="en-US" sz="1150" b="1" dirty="0">
                <a:solidFill>
                  <a:srgbClr val="FFFFFF"/>
                </a:solidFill>
                <a:latin typeface="Arial" pitchFamily="34" charset="0"/>
                <a:ea typeface="Arial" pitchFamily="34" charset="-122"/>
                <a:cs typeface="Arial" pitchFamily="34" charset="-120"/>
              </a:rPr>
              <a:t>إشراك الوجهاء الدينيين</a:t>
            </a:r>
            <a:endParaRPr lang="en-US" sz="1150" dirty="0"/>
          </a:p>
        </p:txBody>
      </p:sp>
      <p:sp>
        <p:nvSpPr>
          <p:cNvPr id="34" name="Text 28"/>
          <p:cNvSpPr/>
          <p:nvPr/>
        </p:nvSpPr>
        <p:spPr>
          <a:xfrm>
            <a:off x="5422392" y="3474720"/>
            <a:ext cx="2990088" cy="219456"/>
          </a:xfrm>
          <a:prstGeom prst="rect">
            <a:avLst/>
          </a:prstGeom>
          <a:noFill/>
          <a:ln/>
        </p:spPr>
        <p:txBody>
          <a:bodyPr wrap="square" rtlCol="0" anchor="ctr"/>
          <a:lstStyle/>
          <a:p>
            <a:pPr marL="0" indent="0" algn="r">
              <a:buNone/>
            </a:pPr>
            <a:r>
              <a:rPr lang="en-US" sz="800" i="1" dirty="0">
                <a:solidFill>
                  <a:srgbClr val="1A7A8A"/>
                </a:solidFill>
                <a:latin typeface="Arial" pitchFamily="34" charset="0"/>
                <a:ea typeface="Arial" pitchFamily="34" charset="-122"/>
                <a:cs typeface="Arial" pitchFamily="34" charset="-120"/>
              </a:rPr>
              <a:t>Cultural &amp; Religious Leaders</a:t>
            </a:r>
            <a:endParaRPr lang="en-US" sz="800" dirty="0"/>
          </a:p>
        </p:txBody>
      </p:sp>
      <p:sp>
        <p:nvSpPr>
          <p:cNvPr id="35" name="Shape 29"/>
          <p:cNvSpPr/>
          <p:nvPr/>
        </p:nvSpPr>
        <p:spPr>
          <a:xfrm>
            <a:off x="4873752" y="3767328"/>
            <a:ext cx="3968496" cy="22860"/>
          </a:xfrm>
          <a:prstGeom prst="rect">
            <a:avLst/>
          </a:prstGeom>
          <a:solidFill>
            <a:srgbClr val="1A7A8A">
              <a:alpha val="35000"/>
            </a:srgbClr>
          </a:solidFill>
          <a:ln w="12700">
            <a:solidFill>
              <a:srgbClr val="1A7A8A">
                <a:alpha val="35000"/>
              </a:srgbClr>
            </a:solidFill>
            <a:prstDash val="solid"/>
          </a:ln>
        </p:spPr>
        <p:txBody>
          <a:bodyPr/>
          <a:lstStyle/>
          <a:p>
            <a:endParaRPr lang="en-AU"/>
          </a:p>
        </p:txBody>
      </p:sp>
      <p:sp>
        <p:nvSpPr>
          <p:cNvPr id="36" name="Text 30"/>
          <p:cNvSpPr/>
          <p:nvPr/>
        </p:nvSpPr>
        <p:spPr>
          <a:xfrm>
            <a:off x="4873752" y="3840480"/>
            <a:ext cx="3968496" cy="914400"/>
          </a:xfrm>
          <a:prstGeom prst="rect">
            <a:avLst/>
          </a:prstGeom>
          <a:noFill/>
          <a:ln/>
        </p:spPr>
        <p:txBody>
          <a:bodyPr wrap="square" rtlCol="0" anchor="ctr"/>
          <a:lstStyle/>
          <a:p>
            <a:pPr marL="0" indent="0" algn="r" rtl="1">
              <a:buNone/>
            </a:pPr>
            <a:r>
              <a:rPr lang="en-US" sz="950" dirty="0">
                <a:solidFill>
                  <a:srgbClr val="8FB5C0"/>
                </a:solidFill>
                <a:latin typeface="Arial" pitchFamily="34" charset="0"/>
                <a:ea typeface="Arial" pitchFamily="34" charset="-122"/>
                <a:cs typeface="Arial" pitchFamily="34" charset="-120"/>
              </a:rPr>
              <a:t>ورش مستهدفة لرجال الدين لإدماج الحقائق العلمية في خطب الجمعة والتأكيد على أن التداوي النفسي واجب شرعي لا يتعارض مع الإيمان</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0D2137"/>
        </a:solidFill>
        <a:effectLst/>
      </p:bgPr>
    </p:bg>
    <p:spTree>
      <p:nvGrpSpPr>
        <p:cNvPr id="1" name=""/>
        <p:cNvGrpSpPr/>
        <p:nvPr/>
      </p:nvGrpSpPr>
      <p:grpSpPr>
        <a:xfrm>
          <a:off x="0" y="0"/>
          <a:ext cx="0" cy="0"/>
          <a:chOff x="0" y="0"/>
          <a:chExt cx="0" cy="0"/>
        </a:xfrm>
      </p:grpSpPr>
      <p:pic>
        <p:nvPicPr>
          <p:cNvPr id="2" name="Image 0" descr="img_community.jpg"/>
          <p:cNvPicPr>
            <a:picLocks noChangeAspect="1"/>
          </p:cNvPicPr>
          <p:nvPr/>
        </p:nvPicPr>
        <p:blipFill>
          <a:blip r:embed="rId3">
            <a:alphaModFix amt="85000"/>
          </a:blip>
          <a:src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0D2137">
              <a:alpha val="80000"/>
            </a:srgbClr>
          </a:solidFill>
          <a:ln w="12700">
            <a:solidFill>
              <a:srgbClr val="0D2137">
                <a:alpha val="80000"/>
              </a:srgbClr>
            </a:solidFill>
            <a:prstDash val="solid"/>
          </a:ln>
        </p:spPr>
        <p:txBody>
          <a:bodyPr/>
          <a:lstStyle/>
          <a:p>
            <a:endParaRPr lang="en-AU"/>
          </a:p>
        </p:txBody>
      </p:sp>
      <p:sp>
        <p:nvSpPr>
          <p:cNvPr id="4" name="Shape 1"/>
          <p:cNvSpPr/>
          <p:nvPr/>
        </p:nvSpPr>
        <p:spPr>
          <a:xfrm>
            <a:off x="914400" y="365760"/>
            <a:ext cx="7315200" cy="4389120"/>
          </a:xfrm>
          <a:prstGeom prst="roundRect">
            <a:avLst>
              <a:gd name="adj" fmla="val 3125"/>
            </a:avLst>
          </a:prstGeom>
          <a:solidFill>
            <a:srgbClr val="0D2137">
              <a:alpha val="80000"/>
            </a:srgbClr>
          </a:solidFill>
          <a:ln w="12700">
            <a:solidFill>
              <a:srgbClr val="2CBCB0"/>
            </a:solidFill>
            <a:prstDash val="solid"/>
          </a:ln>
          <a:effectLst>
            <a:outerShdw blurRad="101600" dist="38100" dir="2700000" algn="bl" rotWithShape="0">
              <a:srgbClr val="000000">
                <a:alpha val="50000"/>
              </a:srgbClr>
            </a:outerShdw>
          </a:effectLst>
        </p:spPr>
        <p:txBody>
          <a:bodyPr/>
          <a:lstStyle/>
          <a:p>
            <a:endParaRPr lang="en-AU"/>
          </a:p>
        </p:txBody>
      </p:sp>
      <p:sp>
        <p:nvSpPr>
          <p:cNvPr id="5" name="Text 2"/>
          <p:cNvSpPr/>
          <p:nvPr/>
        </p:nvSpPr>
        <p:spPr>
          <a:xfrm>
            <a:off x="1097280" y="502920"/>
            <a:ext cx="6949440" cy="502920"/>
          </a:xfrm>
          <a:prstGeom prst="rect">
            <a:avLst/>
          </a:prstGeom>
          <a:noFill/>
          <a:ln/>
        </p:spPr>
        <p:txBody>
          <a:bodyPr wrap="square" rtlCol="0" anchor="ctr"/>
          <a:lstStyle/>
          <a:p>
            <a:pPr marL="0" indent="0" algn="ctr" rtl="1">
              <a:buNone/>
            </a:pPr>
            <a:r>
              <a:rPr lang="en-US" sz="2800" b="1" dirty="0">
                <a:solidFill>
                  <a:srgbClr val="2CBCB0"/>
                </a:solidFill>
                <a:latin typeface="Arial" pitchFamily="34" charset="0"/>
                <a:ea typeface="Arial" pitchFamily="34" charset="-122"/>
                <a:cs typeface="Arial" pitchFamily="34" charset="-120"/>
              </a:rPr>
              <a:t>الخاتمة</a:t>
            </a:r>
            <a:endParaRPr lang="en-US" sz="2800" dirty="0"/>
          </a:p>
        </p:txBody>
      </p:sp>
      <p:sp>
        <p:nvSpPr>
          <p:cNvPr id="6" name="Shape 3"/>
          <p:cNvSpPr/>
          <p:nvPr/>
        </p:nvSpPr>
        <p:spPr>
          <a:xfrm>
            <a:off x="3200400" y="1051560"/>
            <a:ext cx="2743200" cy="36576"/>
          </a:xfrm>
          <a:prstGeom prst="rect">
            <a:avLst/>
          </a:prstGeom>
          <a:solidFill>
            <a:srgbClr val="1A7A8A"/>
          </a:solidFill>
          <a:ln w="12700">
            <a:solidFill>
              <a:srgbClr val="1A7A8A"/>
            </a:solidFill>
            <a:prstDash val="solid"/>
          </a:ln>
        </p:spPr>
        <p:txBody>
          <a:bodyPr/>
          <a:lstStyle/>
          <a:p>
            <a:endParaRPr lang="en-AU"/>
          </a:p>
        </p:txBody>
      </p:sp>
      <p:pic>
        <p:nvPicPr>
          <p:cNvPr id="7" name="Image 1" descr="preencoded.png"/>
          <p:cNvPicPr>
            <a:picLocks noChangeAspect="1"/>
          </p:cNvPicPr>
          <p:nvPr/>
        </p:nvPicPr>
        <p:blipFill>
          <a:blip r:embed="rId4"/>
          <a:stretch>
            <a:fillRect/>
          </a:stretch>
        </p:blipFill>
        <p:spPr>
          <a:xfrm>
            <a:off x="7589520" y="1234440"/>
            <a:ext cx="347472" cy="347472"/>
          </a:xfrm>
          <a:prstGeom prst="rect">
            <a:avLst/>
          </a:prstGeom>
        </p:spPr>
      </p:pic>
      <p:sp>
        <p:nvSpPr>
          <p:cNvPr id="8" name="Text 4"/>
          <p:cNvSpPr/>
          <p:nvPr/>
        </p:nvSpPr>
        <p:spPr>
          <a:xfrm>
            <a:off x="1280160" y="1188720"/>
            <a:ext cx="6217920" cy="502920"/>
          </a:xfrm>
          <a:prstGeom prst="rect">
            <a:avLst/>
          </a:prstGeom>
          <a:noFill/>
          <a:ln/>
        </p:spPr>
        <p:txBody>
          <a:bodyPr wrap="square" rtlCol="0" anchor="ctr"/>
          <a:lstStyle/>
          <a:p>
            <a:pPr marL="0" indent="0" algn="r" rtl="1">
              <a:buNone/>
            </a:pPr>
            <a:r>
              <a:rPr lang="en-US" sz="2000" dirty="0">
                <a:solidFill>
                  <a:srgbClr val="F0F6F8"/>
                </a:solidFill>
                <a:latin typeface="Arial" pitchFamily="34" charset="0"/>
                <a:ea typeface="Arial" pitchFamily="34" charset="-122"/>
                <a:cs typeface="Arial" pitchFamily="34" charset="-120"/>
              </a:rPr>
              <a:t>الوصمة الاجتماعية ليست مواقف عابرة بل عائق بنيوي يُطيل أمد المعاناة ويُكرّس المرض في المجتمع</a:t>
            </a:r>
            <a:endParaRPr lang="en-US" sz="2000" dirty="0"/>
          </a:p>
        </p:txBody>
      </p:sp>
      <p:pic>
        <p:nvPicPr>
          <p:cNvPr id="9" name="Image 2" descr="preencoded.png"/>
          <p:cNvPicPr>
            <a:picLocks noChangeAspect="1"/>
          </p:cNvPicPr>
          <p:nvPr/>
        </p:nvPicPr>
        <p:blipFill>
          <a:blip r:embed="rId4"/>
          <a:stretch>
            <a:fillRect/>
          </a:stretch>
        </p:blipFill>
        <p:spPr>
          <a:xfrm>
            <a:off x="7589520" y="1920240"/>
            <a:ext cx="347472" cy="347472"/>
          </a:xfrm>
          <a:prstGeom prst="rect">
            <a:avLst/>
          </a:prstGeom>
        </p:spPr>
      </p:pic>
      <p:sp>
        <p:nvSpPr>
          <p:cNvPr id="10" name="Text 5"/>
          <p:cNvSpPr/>
          <p:nvPr/>
        </p:nvSpPr>
        <p:spPr>
          <a:xfrm>
            <a:off x="1280160" y="1874520"/>
            <a:ext cx="6217920" cy="502920"/>
          </a:xfrm>
          <a:prstGeom prst="rect">
            <a:avLst/>
          </a:prstGeom>
          <a:noFill/>
          <a:ln/>
        </p:spPr>
        <p:txBody>
          <a:bodyPr wrap="square" rtlCol="0" anchor="ctr"/>
          <a:lstStyle/>
          <a:p>
            <a:pPr marL="0" indent="0" algn="r" rtl="1">
              <a:buNone/>
            </a:pPr>
            <a:r>
              <a:rPr lang="en-US" sz="2000" dirty="0">
                <a:solidFill>
                  <a:srgbClr val="F0F6F8"/>
                </a:solidFill>
                <a:latin typeface="Arial" pitchFamily="34" charset="0"/>
                <a:ea typeface="Arial" pitchFamily="34" charset="-122"/>
                <a:cs typeface="Arial" pitchFamily="34" charset="-120"/>
              </a:rPr>
              <a:t>في السياق السوري، تزداد آثارها تعقيداً بتداخلها مع الضغوط الاقتصادية وظروف النزوح وتعدد التفسيرات الثقافية</a:t>
            </a:r>
            <a:endParaRPr lang="en-US" sz="2000" dirty="0"/>
          </a:p>
        </p:txBody>
      </p:sp>
      <p:pic>
        <p:nvPicPr>
          <p:cNvPr id="11" name="Image 3" descr="preencoded.png"/>
          <p:cNvPicPr>
            <a:picLocks noChangeAspect="1"/>
          </p:cNvPicPr>
          <p:nvPr/>
        </p:nvPicPr>
        <p:blipFill>
          <a:blip r:embed="rId4"/>
          <a:stretch>
            <a:fillRect/>
          </a:stretch>
        </p:blipFill>
        <p:spPr>
          <a:xfrm>
            <a:off x="7589520" y="2606040"/>
            <a:ext cx="347472" cy="347472"/>
          </a:xfrm>
          <a:prstGeom prst="rect">
            <a:avLst/>
          </a:prstGeom>
        </p:spPr>
      </p:pic>
      <p:sp>
        <p:nvSpPr>
          <p:cNvPr id="12" name="Text 6"/>
          <p:cNvSpPr/>
          <p:nvPr/>
        </p:nvSpPr>
        <p:spPr>
          <a:xfrm>
            <a:off x="1280160" y="2560320"/>
            <a:ext cx="6217920" cy="502920"/>
          </a:xfrm>
          <a:prstGeom prst="rect">
            <a:avLst/>
          </a:prstGeom>
          <a:noFill/>
          <a:ln/>
        </p:spPr>
        <p:txBody>
          <a:bodyPr wrap="square" rtlCol="0" anchor="ctr"/>
          <a:lstStyle/>
          <a:p>
            <a:pPr marL="0" indent="0" algn="r" rtl="1">
              <a:buNone/>
            </a:pPr>
            <a:r>
              <a:rPr lang="en-US" sz="2000" dirty="0">
                <a:solidFill>
                  <a:srgbClr val="F0F6F8"/>
                </a:solidFill>
                <a:latin typeface="Arial" pitchFamily="34" charset="0"/>
                <a:ea typeface="Arial" pitchFamily="34" charset="-122"/>
                <a:cs typeface="Arial" pitchFamily="34" charset="-120"/>
              </a:rPr>
              <a:t>تعزيز طلب المساعدة يتطلب بناء بيئة مجتمعية حاضنة تفكّك الأفكار النمطية وتُطبّع الرعاية النفسية كحق أساسي</a:t>
            </a:r>
            <a:endParaRPr lang="en-US" sz="2000" dirty="0"/>
          </a:p>
        </p:txBody>
      </p:sp>
      <p:sp>
        <p:nvSpPr>
          <p:cNvPr id="13" name="Shape 7"/>
          <p:cNvSpPr/>
          <p:nvPr/>
        </p:nvSpPr>
        <p:spPr>
          <a:xfrm>
            <a:off x="1280160" y="3337560"/>
            <a:ext cx="6583680" cy="1188720"/>
          </a:xfrm>
          <a:prstGeom prst="roundRect">
            <a:avLst>
              <a:gd name="adj" fmla="val 7692"/>
            </a:avLst>
          </a:prstGeom>
          <a:solidFill>
            <a:srgbClr val="0A4060"/>
          </a:solidFill>
          <a:ln w="12700">
            <a:solidFill>
              <a:srgbClr val="2CBCB0"/>
            </a:solidFill>
            <a:prstDash val="solid"/>
          </a:ln>
        </p:spPr>
        <p:txBody>
          <a:bodyPr/>
          <a:lstStyle/>
          <a:p>
            <a:endParaRPr lang="en-AU"/>
          </a:p>
        </p:txBody>
      </p:sp>
      <p:sp>
        <p:nvSpPr>
          <p:cNvPr id="14" name="Text 8"/>
          <p:cNvSpPr/>
          <p:nvPr/>
        </p:nvSpPr>
        <p:spPr>
          <a:xfrm>
            <a:off x="1371600" y="3401568"/>
            <a:ext cx="6400800" cy="1051560"/>
          </a:xfrm>
          <a:prstGeom prst="rect">
            <a:avLst/>
          </a:prstGeom>
          <a:noFill/>
          <a:ln/>
        </p:spPr>
        <p:txBody>
          <a:bodyPr wrap="square" rtlCol="0" anchor="ctr"/>
          <a:lstStyle/>
          <a:p>
            <a:pPr marL="0" indent="0" algn="ctr" rtl="1">
              <a:buNone/>
            </a:pPr>
            <a:r>
              <a:rPr lang="en-US" i="1" dirty="0">
                <a:solidFill>
                  <a:srgbClr val="FFFFFF"/>
                </a:solidFill>
                <a:latin typeface="Arial" pitchFamily="34" charset="0"/>
                <a:ea typeface="Arial" pitchFamily="34" charset="-122"/>
                <a:cs typeface="Arial" pitchFamily="34" charset="-120"/>
              </a:rPr>
              <a:t>«لا يكفي توسيع الخدمات — المطلوب بناء بيئة مجتمعية ومؤسسية حاضنة</a:t>
            </a:r>
            <a:endParaRPr lang="en-US" dirty="0"/>
          </a:p>
          <a:p>
            <a:pPr marL="0" indent="0" algn="ctr" rtl="1">
              <a:buNone/>
            </a:pPr>
            <a:r>
              <a:rPr lang="en-US" i="1" dirty="0">
                <a:solidFill>
                  <a:srgbClr val="FFFFFF"/>
                </a:solidFill>
                <a:latin typeface="Arial" pitchFamily="34" charset="0"/>
                <a:ea typeface="Arial" pitchFamily="34" charset="-122"/>
                <a:cs typeface="Arial" pitchFamily="34" charset="-120"/>
              </a:rPr>
              <a:t>تضمن لكل فرد الحصول على الدعم دون خوف من الإقصاء أو التمييز»</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727</Words>
  <Application>Microsoft Office PowerPoint</Application>
  <PresentationFormat>عرض على الشاشة (9:16)‏</PresentationFormat>
  <Paragraphs>109</Paragraphs>
  <Slides>9</Slides>
  <Notes>8</Notes>
  <HiddenSlides>0</HiddenSlides>
  <MMClips>0</MMClips>
  <ScaleCrop>false</ScaleCrop>
  <HeadingPairs>
    <vt:vector size="6" baseType="variant">
      <vt:variant>
        <vt:lpstr>الخطوط المستخدمة</vt:lpstr>
      </vt:variant>
      <vt:variant>
        <vt:i4>2</vt:i4>
      </vt:variant>
      <vt:variant>
        <vt:lpstr>نسق</vt:lpstr>
      </vt:variant>
      <vt:variant>
        <vt:i4>1</vt:i4>
      </vt:variant>
      <vt:variant>
        <vt:lpstr>عناوين الشرائح</vt:lpstr>
      </vt:variant>
      <vt:variant>
        <vt:i4>9</vt:i4>
      </vt:variant>
    </vt:vector>
  </HeadingPairs>
  <TitlesOfParts>
    <vt:vector size="12" baseType="lpstr">
      <vt:lpstr>Arial</vt:lpstr>
      <vt:lpstr>Calibri</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PptxGenJS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الوصمة الاجتماعية للصحة النفسية</dc:title>
  <dc:subject>PptxGenJS Presentation</dc:subject>
  <dc:creator>PptxGenJS</dc:creator>
  <cp:lastModifiedBy>ASUS</cp:lastModifiedBy>
  <cp:revision>7</cp:revision>
  <dcterms:created xsi:type="dcterms:W3CDTF">2026-06-25T23:25:18Z</dcterms:created>
  <dcterms:modified xsi:type="dcterms:W3CDTF">2026-06-27T08:08:10Z</dcterms:modified>
</cp:coreProperties>
</file>