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1" r:id="rId8"/>
    <p:sldId id="262" r:id="rId9"/>
    <p:sldId id="268" r:id="rId10"/>
    <p:sldId id="266" r:id="rId11"/>
    <p:sldId id="267" r:id="rId12"/>
    <p:sldId id="26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5" autoAdjust="0"/>
    <p:restoredTop sz="94712" autoAdjust="0"/>
  </p:normalViewPr>
  <p:slideViewPr>
    <p:cSldViewPr snapToGrid="0" snapToObjects="1">
      <p:cViewPr varScale="1">
        <p:scale>
          <a:sx n="62" d="100"/>
          <a:sy n="62" d="100"/>
        </p:scale>
        <p:origin x="102" y="10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4F23B-9264-92A7-F644-23E699EB08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916D28-105F-83EB-EA5A-1381FA61C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7E7050-AAD6-3FC3-AA50-2B7B23429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0C1440-AD52-6534-3CFF-E4E478696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93C899-A96B-1E35-3145-BDA9E9560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214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F60C9-7FE2-1303-2BD3-3960A0604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BDEF1B-317E-9D32-AC25-E9524C0A25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AC43AA-0CCB-D21A-AE7B-00DFAFD3D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0DF664-CDBA-4696-F4EC-B7565DFC2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7AA1AE-E969-38E9-1DCD-10C4E158C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647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84EB28-CE68-D23F-87E9-62AC83A421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004B2A-8D14-1CBD-0FBA-76D57FBE39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4D90B1-FBEA-4632-17F4-E37841F1F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7BAAA2-6BA5-44B4-5712-460A23794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321641-9B4C-CBD9-3B61-495C70734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133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A0D85-0FC6-4B0B-160E-38A3DCD23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1F30F5-564A-E9AF-361E-A99BAEF20C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FF9B4-32E8-9964-E78C-2E0C3806B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9AFC16-3000-6B6F-EED2-D0AA8B76B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BC441E-6054-EAB6-73C8-BD8B99252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85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0B472-664B-DE73-D15F-2824FEB14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ED0F79-748D-6714-D4AC-92E83EF5CF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3C4157-2F8B-EA05-4F0D-C5CAC72EC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A2C3E7-5E21-2311-CE49-BAA952E65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EEAEF2-A2E0-4288-0A48-7F8009CD4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047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D3E0D-A107-3717-6EBA-EE5497B6B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048ADE-45B1-A990-86B9-B7AD876E2C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25F552-6F9E-81F3-27E8-74A43D22BE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1A2F91-80E4-1FC6-345C-4E4192E74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E17299-8DF8-5E6F-B615-42AB0044C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3CE43B-EE62-F593-4161-715799EDA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17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860C2-2483-75F1-0A00-75F32926F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A8EDEC-90F8-D620-3015-BF05CAF400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E30A2B-30BF-9D3B-2B21-F710DD927D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8E0ACF-51E7-DEE9-938D-FCEC3B0A59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BDF4B0-0A7D-BC22-C200-516F91961B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BB3829-C872-CD99-5331-CC5225303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551721-56E5-9BC6-4640-5B111297C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ACD5FE-3460-7AAB-C3B1-0CCCDAFB7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747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2BC75-79CE-3980-0773-C61F5561B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D9C8D3-A1D5-9452-95B1-7E3744418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35C979-2F55-B664-F24A-96FF2A80D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27F606-D7A5-9DEA-AEB1-C7B72A0F1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371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4D8EC1-073F-3073-2195-9BA775900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638752-3840-4800-F88B-F69773026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5F2932-207A-BFB6-9058-19DE25366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9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96C2D-CBE9-3350-8773-AE4A25D6E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008F4A-F1F2-5930-5FDF-3593DDA725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3271A4-C961-6B3D-135E-57D113CB12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1BD4FB-CD4B-E132-63BE-904DB1007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171317-2684-8CD6-E8BB-FA4403406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FF9023-FA37-BC0C-EC72-849B72922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839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31110-6F91-93D5-C2F1-AA866DBD3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B18289-C0F7-0077-A9EA-8F9FAC69C9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FDE6ED-49ED-83EB-C7FD-97D4F6F62B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B02D85-F1B6-7233-75C8-9389FC52B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16E19E-3123-B190-2E6C-6AC16E1CA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20F4AB-7078-CD4E-7FCC-B0CE3D66F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336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45395D-E0F7-59C7-33DB-23803584D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4CB5B9-5223-901D-12B8-1FEDECA97C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BB98B9-C031-1255-1424-C551970D87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2D51E7-95F3-26A1-97E4-A59B32187B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18210E-E5F6-938C-6524-B19EE91351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8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2011680"/>
            <a:ext cx="10362895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 i="0">
                <a:solidFill>
                  <a:srgbClr val="1A365D"/>
                </a:solidFill>
                <a:latin typeface="Arial"/>
              </a:defRPr>
            </a:pPr>
            <a:r>
              <a:rPr lang="ar-SY" dirty="0"/>
              <a:t>رأب الفجوة: التدخلات النفسية الاجتماعية القابلة للتوسع في البيئات منخفضة الموارد</a:t>
            </a:r>
          </a:p>
          <a:p>
            <a:pPr algn="ctr">
              <a:defRPr sz="2400" b="1" i="0">
                <a:solidFill>
                  <a:srgbClr val="1A365D"/>
                </a:solidFill>
                <a:latin typeface="Arial"/>
              </a:defRPr>
            </a:pPr>
            <a:endParaRPr lang="ar-SY" dirty="0"/>
          </a:p>
          <a:p>
            <a:pPr algn="ctr">
              <a:defRPr sz="2400" b="1" i="0">
                <a:solidFill>
                  <a:srgbClr val="1A365D"/>
                </a:solidFill>
                <a:latin typeface="Arial"/>
              </a:defRPr>
            </a:pPr>
            <a:r>
              <a:rPr lang="en-US" dirty="0"/>
              <a:t>Bridging the Gap: Scalable Psychosocial Interventions in Low-Resource Settings</a:t>
            </a:r>
          </a:p>
          <a:p>
            <a:pPr algn="ctr"/>
            <a:br>
              <a:rPr lang="en-US" sz="2000" b="1" dirty="0"/>
            </a:br>
            <a:r>
              <a:rPr lang="ar-SY" sz="2000" b="1" dirty="0"/>
              <a:t>تركيز خاص على السياق السوري</a:t>
            </a:r>
          </a:p>
          <a:p>
            <a:pPr algn="ctr">
              <a:defRPr sz="1400" b="0" i="0">
                <a:solidFill>
                  <a:srgbClr val="4A5568"/>
                </a:solidFill>
                <a:latin typeface="Arial"/>
              </a:defRPr>
            </a:pPr>
            <a:r>
              <a:rPr lang="en-US" sz="1600" b="1" dirty="0"/>
              <a:t>A Special Focus on the Syrian Context Based on International Evidence</a:t>
            </a:r>
            <a:endParaRPr lang="ar-SY" sz="1600" b="1" dirty="0"/>
          </a:p>
          <a:p>
            <a:pPr algn="ctr">
              <a:defRPr sz="1400" b="0" i="0">
                <a:solidFill>
                  <a:srgbClr val="4A5568"/>
                </a:solidFill>
                <a:latin typeface="Arial"/>
              </a:defRPr>
            </a:pPr>
            <a:endParaRPr lang="ar-SY" sz="1600" b="1" dirty="0"/>
          </a:p>
          <a:p>
            <a:pPr algn="ctr">
              <a:defRPr sz="1400" b="0" i="0">
                <a:solidFill>
                  <a:srgbClr val="4A5568"/>
                </a:solidFill>
                <a:latin typeface="Arial"/>
              </a:defRPr>
            </a:pPr>
            <a:r>
              <a:rPr lang="ar-SY" sz="1600" b="1" dirty="0"/>
              <a:t>  </a:t>
            </a:r>
            <a:r>
              <a:rPr lang="tr-TR" sz="1600" b="1" dirty="0"/>
              <a:t>SALAH ADDIN LEKKEH </a:t>
            </a:r>
            <a:r>
              <a:rPr lang="ar-SY" sz="1600" b="1" dirty="0"/>
              <a:t>إعداد : صلاح الدين لكه</a:t>
            </a:r>
          </a:p>
          <a:p>
            <a:pPr algn="ctr">
              <a:defRPr sz="1400" b="0" i="0">
                <a:solidFill>
                  <a:srgbClr val="4A5568"/>
                </a:solidFill>
                <a:latin typeface="Arial"/>
              </a:defRPr>
            </a:pPr>
            <a:r>
              <a:rPr lang="ar-SY" sz="1600" b="1" dirty="0"/>
              <a:t>مختص بالصحة النفسية ومشرف </a:t>
            </a:r>
            <a:endParaRPr lang="en-US" sz="16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0A7B2-576C-BCC8-5AAD-722679BE2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E71660-AEED-D0E0-822D-6BD4E49965FA}"/>
              </a:ext>
            </a:extLst>
          </p:cNvPr>
          <p:cNvSpPr txBox="1"/>
          <p:nvPr/>
        </p:nvSpPr>
        <p:spPr>
          <a:xfrm>
            <a:off x="457200" y="365760"/>
            <a:ext cx="112772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 i="0">
                <a:solidFill>
                  <a:srgbClr val="1A365D"/>
                </a:solidFill>
                <a:latin typeface="Arial"/>
              </a:defRPr>
            </a:pPr>
            <a:r>
              <a:rPr lang="en-US" sz="2400" b="1" dirty="0" err="1"/>
              <a:t>مستويات</a:t>
            </a:r>
            <a:r>
              <a:rPr lang="en-US" sz="2400" b="1" dirty="0"/>
              <a:t> </a:t>
            </a:r>
            <a:r>
              <a:rPr lang="en-US" sz="2400" b="1" dirty="0" err="1"/>
              <a:t>التدخل</a:t>
            </a:r>
            <a:r>
              <a:rPr lang="en-US" sz="2400" b="1" dirty="0"/>
              <a:t> </a:t>
            </a:r>
            <a:r>
              <a:rPr lang="en-US" sz="2400" b="1" dirty="0" err="1"/>
              <a:t>ونقل</a:t>
            </a:r>
            <a:r>
              <a:rPr lang="en-US" sz="2400" b="1" dirty="0"/>
              <a:t> </a:t>
            </a:r>
            <a:r>
              <a:rPr lang="en-US" sz="2400" b="1" dirty="0" err="1"/>
              <a:t>المهام</a:t>
            </a:r>
            <a:r>
              <a:rPr lang="en-US" sz="2400" b="1" dirty="0"/>
              <a:t> </a:t>
            </a:r>
            <a:r>
              <a:rPr lang="ar-SY" sz="2400" b="1" dirty="0"/>
              <a:t>في السياق السوري</a:t>
            </a:r>
            <a:r>
              <a:rPr lang="en-US" sz="2400" b="1" dirty="0"/>
              <a:t>(: Intervention Levels &amp; Task-Shifting)</a:t>
            </a:r>
            <a:endParaRPr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D43274-BB50-60D2-ED71-567A49A0A9D9}"/>
              </a:ext>
            </a:extLst>
          </p:cNvPr>
          <p:cNvSpPr txBox="1"/>
          <p:nvPr/>
        </p:nvSpPr>
        <p:spPr>
          <a:xfrm>
            <a:off x="457200" y="1645920"/>
            <a:ext cx="5303520" cy="2759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400" b="0" i="0">
                <a:solidFill>
                  <a:srgbClr val="4A5568"/>
                </a:solidFill>
                <a:latin typeface="Arial"/>
              </a:defRPr>
            </a:pPr>
            <a:r>
              <a:rPr lang="en-US" sz="1400" dirty="0"/>
              <a:t> Task-Shifting Model Across Three Levels</a:t>
            </a:r>
            <a:endParaRPr lang="ar-SY" sz="1400" dirty="0"/>
          </a:p>
          <a:p>
            <a:pPr>
              <a:spcAft>
                <a:spcPts val="1000"/>
              </a:spcAft>
              <a:defRPr sz="1400" b="0" i="0">
                <a:solidFill>
                  <a:srgbClr val="4A5568"/>
                </a:solidFill>
                <a:latin typeface="Arial"/>
              </a:defRPr>
            </a:pPr>
            <a:r>
              <a:rPr lang="en-US" sz="1400" dirty="0"/>
              <a:t>• </a:t>
            </a:r>
            <a:r>
              <a:rPr lang="en-US" sz="1400" b="1" dirty="0"/>
              <a:t>Promotional Level (Mild):</a:t>
            </a:r>
            <a:r>
              <a:rPr lang="en-US" sz="1400" dirty="0"/>
              <a:t> Integrate school-based programs and child-friendly spaces to build resilience and parental coping.</a:t>
            </a:r>
            <a:endParaRPr lang="ar-SY" sz="1400" dirty="0"/>
          </a:p>
          <a:p>
            <a:pPr>
              <a:spcAft>
                <a:spcPts val="1000"/>
              </a:spcAft>
              <a:defRPr sz="1400" b="0" i="0">
                <a:solidFill>
                  <a:srgbClr val="4A5568"/>
                </a:solidFill>
                <a:latin typeface="Arial"/>
              </a:defRPr>
            </a:pPr>
            <a:r>
              <a:rPr lang="en-US" sz="1400" dirty="0"/>
              <a:t>• </a:t>
            </a:r>
            <a:r>
              <a:rPr lang="en-US" sz="1400" b="1" dirty="0"/>
              <a:t>Supportive Level (Moderate):</a:t>
            </a:r>
            <a:r>
              <a:rPr lang="en-US" sz="1400" dirty="0"/>
              <a:t> Empower teachers and community workers to deliver basic counseling and self-help networks.</a:t>
            </a:r>
            <a:endParaRPr lang="ar-SY" sz="1400" dirty="0"/>
          </a:p>
          <a:p>
            <a:pPr>
              <a:spcAft>
                <a:spcPts val="1000"/>
              </a:spcAft>
              <a:defRPr sz="1400" b="0" i="0">
                <a:solidFill>
                  <a:srgbClr val="4A5568"/>
                </a:solidFill>
                <a:latin typeface="Arial"/>
              </a:defRPr>
            </a:pPr>
            <a:r>
              <a:rPr lang="en-US" sz="1400" dirty="0"/>
              <a:t>• </a:t>
            </a:r>
            <a:r>
              <a:rPr lang="en-US" sz="1400" b="1" dirty="0"/>
              <a:t>Clinical Level (Severe):</a:t>
            </a:r>
            <a:r>
              <a:rPr lang="en-US" sz="1400" dirty="0"/>
              <a:t> Implement "Community-Based Rehabilitation", brief CBT/IPT, and stepped-care in primary clinics.</a:t>
            </a:r>
            <a:endParaRPr lang="ar-SY" sz="1400" b="1" dirty="0"/>
          </a:p>
          <a:p>
            <a:pPr>
              <a:spcAft>
                <a:spcPts val="1000"/>
              </a:spcAft>
              <a:defRPr sz="1400" b="0" i="0">
                <a:solidFill>
                  <a:srgbClr val="4A5568"/>
                </a:solidFill>
                <a:latin typeface="Arial"/>
              </a:defRPr>
            </a:pP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7F235E-4293-7812-FF24-0CBA8044A39F}"/>
              </a:ext>
            </a:extLst>
          </p:cNvPr>
          <p:cNvSpPr txBox="1"/>
          <p:nvPr/>
        </p:nvSpPr>
        <p:spPr>
          <a:xfrm>
            <a:off x="6430975" y="1645920"/>
            <a:ext cx="5303520" cy="38625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spcAft>
                <a:spcPts val="1000"/>
              </a:spcAft>
              <a:defRPr sz="1500" b="0" i="0">
                <a:solidFill>
                  <a:srgbClr val="4A5568"/>
                </a:solidFill>
                <a:latin typeface="Arial"/>
              </a:defRPr>
            </a:pPr>
            <a:r>
              <a:rPr lang="en-US" sz="1500" dirty="0" err="1"/>
              <a:t>نموذج</a:t>
            </a:r>
            <a:r>
              <a:rPr lang="en-US" sz="1500" dirty="0"/>
              <a:t> </a:t>
            </a:r>
            <a:r>
              <a:rPr lang="en-US" sz="1500" dirty="0" err="1"/>
              <a:t>نقل</a:t>
            </a:r>
            <a:r>
              <a:rPr lang="en-US" sz="1500" dirty="0"/>
              <a:t> </a:t>
            </a:r>
            <a:r>
              <a:rPr lang="en-US" sz="1500" dirty="0" err="1"/>
              <a:t>المهام</a:t>
            </a:r>
            <a:r>
              <a:rPr lang="en-US" sz="1500" dirty="0"/>
              <a:t> </a:t>
            </a:r>
            <a:r>
              <a:rPr lang="en-US" sz="1500" dirty="0" err="1"/>
              <a:t>عبر</a:t>
            </a:r>
            <a:r>
              <a:rPr lang="en-US" sz="1500" dirty="0"/>
              <a:t> </a:t>
            </a:r>
            <a:r>
              <a:rPr lang="en-US" sz="1500" dirty="0" err="1"/>
              <a:t>المستويات</a:t>
            </a:r>
            <a:r>
              <a:rPr lang="en-US" sz="1500" dirty="0"/>
              <a:t> </a:t>
            </a:r>
            <a:r>
              <a:rPr lang="en-US" sz="1500" dirty="0" err="1"/>
              <a:t>الثلاثة</a:t>
            </a:r>
            <a:endParaRPr lang="ar-SY" sz="1500" dirty="0"/>
          </a:p>
          <a:p>
            <a:pPr algn="r" rtl="1">
              <a:spcAft>
                <a:spcPts val="1000"/>
              </a:spcAft>
              <a:defRPr sz="1500" b="0" i="0">
                <a:solidFill>
                  <a:srgbClr val="4A5568"/>
                </a:solidFill>
                <a:latin typeface="Arial"/>
              </a:defRPr>
            </a:pPr>
            <a:r>
              <a:rPr lang="en-US" sz="1500" dirty="0" err="1"/>
              <a:t>نموذج</a:t>
            </a:r>
            <a:r>
              <a:rPr lang="en-US" sz="1500" dirty="0"/>
              <a:t> </a:t>
            </a:r>
            <a:r>
              <a:rPr lang="en-US" sz="1500" b="1" dirty="0" err="1"/>
              <a:t>نقل</a:t>
            </a:r>
            <a:r>
              <a:rPr lang="en-US" sz="1500" b="1" dirty="0"/>
              <a:t> </a:t>
            </a:r>
            <a:r>
              <a:rPr lang="en-US" sz="1500" b="1" dirty="0" err="1"/>
              <a:t>المهام</a:t>
            </a:r>
            <a:r>
              <a:rPr lang="en-US" sz="1500" b="1" dirty="0"/>
              <a:t> (Task-shifting)</a:t>
            </a:r>
            <a:r>
              <a:rPr lang="en-US" sz="1500" dirty="0"/>
              <a:t> </a:t>
            </a:r>
            <a:r>
              <a:rPr lang="en-US" sz="1500" dirty="0" err="1"/>
              <a:t>والاعتماد</a:t>
            </a:r>
            <a:r>
              <a:rPr lang="en-US" sz="1500" dirty="0"/>
              <a:t> </a:t>
            </a:r>
            <a:r>
              <a:rPr lang="en-US" sz="1500" dirty="0" err="1"/>
              <a:t>على</a:t>
            </a:r>
            <a:r>
              <a:rPr lang="en-US" sz="1500" dirty="0"/>
              <a:t> </a:t>
            </a:r>
            <a:r>
              <a:rPr lang="en-US" sz="1500" b="1" dirty="0" err="1"/>
              <a:t>الكوادر</a:t>
            </a:r>
            <a:r>
              <a:rPr lang="en-US" sz="1500" b="1" dirty="0"/>
              <a:t> </a:t>
            </a:r>
            <a:r>
              <a:rPr lang="en-US" sz="1500" b="1" dirty="0" err="1"/>
              <a:t>غير</a:t>
            </a:r>
            <a:r>
              <a:rPr lang="en-US" sz="1500" b="1" dirty="0"/>
              <a:t> </a:t>
            </a:r>
            <a:r>
              <a:rPr lang="en-US" sz="1500" b="1" dirty="0" err="1"/>
              <a:t>المختصة</a:t>
            </a:r>
            <a:r>
              <a:rPr lang="en-US" sz="1500" b="1" dirty="0"/>
              <a:t> </a:t>
            </a:r>
            <a:r>
              <a:rPr lang="en-US" sz="1500" b="1" dirty="0" err="1"/>
              <a:t>المدربة</a:t>
            </a:r>
            <a:r>
              <a:rPr lang="en-US" sz="1500" dirty="0"/>
              <a:t> </a:t>
            </a:r>
            <a:r>
              <a:rPr lang="en-US" sz="1500" dirty="0" err="1"/>
              <a:t>كحل</a:t>
            </a:r>
            <a:r>
              <a:rPr lang="en-US" sz="1500" dirty="0"/>
              <a:t> </a:t>
            </a:r>
            <a:r>
              <a:rPr lang="en-US" sz="1500" dirty="0" err="1"/>
              <a:t>أساسي</a:t>
            </a:r>
            <a:r>
              <a:rPr lang="en-US" sz="1500" dirty="0"/>
              <a:t> </a:t>
            </a:r>
            <a:r>
              <a:rPr lang="en-US" sz="1500" dirty="0" err="1"/>
              <a:t>لسد</a:t>
            </a:r>
            <a:r>
              <a:rPr lang="en-US" sz="1500" dirty="0"/>
              <a:t> </a:t>
            </a:r>
            <a:r>
              <a:rPr lang="en-US" sz="1500" dirty="0" err="1"/>
              <a:t>الفجوة</a:t>
            </a:r>
            <a:r>
              <a:rPr lang="en-US" sz="1500" dirty="0"/>
              <a:t> </a:t>
            </a:r>
            <a:r>
              <a:rPr lang="en-US" sz="1500" dirty="0" err="1"/>
              <a:t>الكبيرة</a:t>
            </a:r>
            <a:r>
              <a:rPr lang="en-US" sz="1500" dirty="0"/>
              <a:t> </a:t>
            </a:r>
            <a:r>
              <a:rPr lang="en-US" sz="1500" dirty="0" err="1"/>
              <a:t>في</a:t>
            </a:r>
            <a:r>
              <a:rPr lang="en-US" sz="1500" dirty="0"/>
              <a:t> </a:t>
            </a:r>
            <a:r>
              <a:rPr lang="en-US" sz="1500" dirty="0" err="1"/>
              <a:t>الخدمات</a:t>
            </a:r>
            <a:r>
              <a:rPr lang="en-US" sz="1500" dirty="0"/>
              <a:t> </a:t>
            </a:r>
            <a:r>
              <a:rPr lang="en-US" sz="1500" dirty="0" err="1"/>
              <a:t>النفسية</a:t>
            </a:r>
            <a:r>
              <a:rPr lang="en-US" sz="1500" dirty="0"/>
              <a:t>. </a:t>
            </a:r>
            <a:r>
              <a:rPr lang="en-US" sz="1500" dirty="0" err="1"/>
              <a:t>تشير</a:t>
            </a:r>
            <a:r>
              <a:rPr lang="en-US" sz="1500" dirty="0"/>
              <a:t> </a:t>
            </a:r>
            <a:r>
              <a:rPr lang="en-US" sz="1500" dirty="0" err="1"/>
              <a:t>المصادر</a:t>
            </a:r>
            <a:r>
              <a:rPr lang="en-US" sz="1500" dirty="0"/>
              <a:t> </a:t>
            </a:r>
            <a:r>
              <a:rPr lang="en-US" sz="1500" dirty="0" err="1"/>
              <a:t>إلى</a:t>
            </a:r>
            <a:r>
              <a:rPr lang="en-US" sz="1500" dirty="0"/>
              <a:t> </a:t>
            </a:r>
            <a:r>
              <a:rPr lang="en-US" sz="1500" dirty="0" err="1"/>
              <a:t>أن</a:t>
            </a:r>
            <a:r>
              <a:rPr lang="en-US" sz="1500" dirty="0"/>
              <a:t> </a:t>
            </a:r>
            <a:r>
              <a:rPr lang="en-US" sz="1500" dirty="0" err="1"/>
              <a:t>التدخلات</a:t>
            </a:r>
            <a:r>
              <a:rPr lang="en-US" sz="1500" dirty="0"/>
              <a:t> </a:t>
            </a:r>
            <a:r>
              <a:rPr lang="en-US" sz="1500" dirty="0" err="1"/>
              <a:t>النفسية</a:t>
            </a:r>
            <a:r>
              <a:rPr lang="en-US" sz="1500" dirty="0"/>
              <a:t> </a:t>
            </a:r>
            <a:r>
              <a:rPr lang="en-US" sz="1500" dirty="0" err="1"/>
              <a:t>والاجتماعية</a:t>
            </a:r>
            <a:r>
              <a:rPr lang="en-US" sz="1500" dirty="0"/>
              <a:t> </a:t>
            </a:r>
            <a:r>
              <a:rPr lang="en-US" sz="1500" dirty="0" err="1"/>
              <a:t>يمكن</a:t>
            </a:r>
            <a:r>
              <a:rPr lang="en-US" sz="1500" dirty="0"/>
              <a:t> </a:t>
            </a:r>
            <a:r>
              <a:rPr lang="en-US" sz="1500" dirty="0" err="1"/>
              <a:t>أن</a:t>
            </a:r>
            <a:r>
              <a:rPr lang="en-US" sz="1500" dirty="0"/>
              <a:t> </a:t>
            </a:r>
            <a:r>
              <a:rPr lang="en-US" sz="1500" dirty="0" err="1"/>
              <a:t>تكون</a:t>
            </a:r>
            <a:r>
              <a:rPr lang="en-US" sz="1500" dirty="0"/>
              <a:t> </a:t>
            </a:r>
            <a:r>
              <a:rPr lang="en-US" sz="1500" dirty="0" err="1"/>
              <a:t>فعالة</a:t>
            </a:r>
            <a:r>
              <a:rPr lang="en-US" sz="1500" dirty="0"/>
              <a:t> </a:t>
            </a:r>
            <a:r>
              <a:rPr lang="en-US" sz="1500" dirty="0" err="1"/>
              <a:t>ومنخفضة</a:t>
            </a:r>
            <a:r>
              <a:rPr lang="en-US" sz="1500" dirty="0"/>
              <a:t> </a:t>
            </a:r>
            <a:r>
              <a:rPr lang="en-US" sz="1500" dirty="0" err="1"/>
              <a:t>التكلفة</a:t>
            </a:r>
            <a:r>
              <a:rPr lang="en-US" sz="1500" dirty="0"/>
              <a:t> </a:t>
            </a:r>
            <a:r>
              <a:rPr lang="en-US" sz="1500" dirty="0" err="1"/>
              <a:t>إذا</a:t>
            </a:r>
            <a:r>
              <a:rPr lang="en-US" sz="1500" dirty="0"/>
              <a:t> </a:t>
            </a:r>
            <a:r>
              <a:rPr lang="en-US" sz="1500" dirty="0" err="1"/>
              <a:t>تم</a:t>
            </a:r>
            <a:r>
              <a:rPr lang="en-US" sz="1500" dirty="0"/>
              <a:t> </a:t>
            </a:r>
            <a:r>
              <a:rPr lang="en-US" sz="1500" dirty="0" err="1"/>
              <a:t>تصميمها</a:t>
            </a:r>
            <a:r>
              <a:rPr lang="en-US" sz="1500" dirty="0"/>
              <a:t> </a:t>
            </a:r>
            <a:r>
              <a:rPr lang="en-US" sz="1500" dirty="0" err="1"/>
              <a:t>لتناسب</a:t>
            </a:r>
            <a:r>
              <a:rPr lang="en-US" sz="1500" dirty="0"/>
              <a:t> </a:t>
            </a:r>
            <a:r>
              <a:rPr lang="en-US" sz="1500" dirty="0" err="1"/>
              <a:t>البيئات</a:t>
            </a:r>
            <a:r>
              <a:rPr lang="en-US" sz="1500" dirty="0"/>
              <a:t> </a:t>
            </a:r>
            <a:r>
              <a:rPr lang="en-US" sz="1500" dirty="0" err="1"/>
              <a:t>محدودة</a:t>
            </a:r>
            <a:r>
              <a:rPr lang="en-US" sz="1500" dirty="0"/>
              <a:t> </a:t>
            </a:r>
            <a:r>
              <a:rPr lang="en-US" sz="1500" dirty="0" err="1"/>
              <a:t>الموارد</a:t>
            </a:r>
            <a:endParaRPr lang="ar-SY" sz="1500" dirty="0"/>
          </a:p>
          <a:p>
            <a:pPr algn="r" rtl="1">
              <a:spcAft>
                <a:spcPts val="1000"/>
              </a:spcAft>
              <a:defRPr sz="1500" b="0" i="0">
                <a:solidFill>
                  <a:srgbClr val="4A5568"/>
                </a:solidFill>
                <a:latin typeface="Arial"/>
              </a:defRPr>
            </a:pPr>
            <a:endParaRPr lang="ar-SY" sz="1500" dirty="0"/>
          </a:p>
          <a:p>
            <a:pPr algn="r" rtl="1">
              <a:spcAft>
                <a:spcPts val="1000"/>
              </a:spcAft>
              <a:defRPr sz="1500" b="0" i="0">
                <a:solidFill>
                  <a:srgbClr val="4A5568"/>
                </a:solidFill>
                <a:latin typeface="Arial"/>
              </a:defRPr>
            </a:pPr>
            <a:r>
              <a:rPr lang="en-US" sz="1500" b="1" dirty="0" err="1"/>
              <a:t>المستوى</a:t>
            </a:r>
            <a:r>
              <a:rPr lang="en-US" sz="1500" b="1" dirty="0"/>
              <a:t> </a:t>
            </a:r>
            <a:r>
              <a:rPr lang="en-US" sz="1500" b="1" dirty="0" err="1"/>
              <a:t>الوقائي</a:t>
            </a:r>
            <a:r>
              <a:rPr lang="en-US" sz="1500" b="1" dirty="0"/>
              <a:t> (</a:t>
            </a:r>
            <a:r>
              <a:rPr lang="en-US" sz="1500" b="1" dirty="0" err="1"/>
              <a:t>الخفيف</a:t>
            </a:r>
            <a:r>
              <a:rPr lang="en-US" sz="1500" b="1" dirty="0"/>
              <a:t>):</a:t>
            </a:r>
            <a:r>
              <a:rPr lang="en-US" sz="1500" dirty="0"/>
              <a:t> </a:t>
            </a:r>
            <a:r>
              <a:rPr lang="en-US" sz="1500" dirty="0" err="1"/>
              <a:t>دمج</a:t>
            </a:r>
            <a:r>
              <a:rPr lang="en-US" sz="1500" dirty="0"/>
              <a:t> </a:t>
            </a:r>
            <a:r>
              <a:rPr lang="en-US" sz="1500" dirty="0" err="1"/>
              <a:t>البرامج</a:t>
            </a:r>
            <a:r>
              <a:rPr lang="en-US" sz="1500" dirty="0"/>
              <a:t> </a:t>
            </a:r>
            <a:r>
              <a:rPr lang="en-US" sz="1500" dirty="0" err="1"/>
              <a:t>النفسية</a:t>
            </a:r>
            <a:r>
              <a:rPr lang="en-US" sz="1500" dirty="0"/>
              <a:t> </a:t>
            </a:r>
            <a:r>
              <a:rPr lang="en-US" sz="1500" dirty="0" err="1"/>
              <a:t>بالمدارس</a:t>
            </a:r>
            <a:r>
              <a:rPr lang="en-US" sz="1500" dirty="0"/>
              <a:t> </a:t>
            </a:r>
            <a:r>
              <a:rPr lang="en-US" sz="1500" dirty="0" err="1"/>
              <a:t>والمساحات</a:t>
            </a:r>
            <a:r>
              <a:rPr lang="en-US" sz="1500" dirty="0"/>
              <a:t> </a:t>
            </a:r>
            <a:r>
              <a:rPr lang="en-US" sz="1500" dirty="0" err="1"/>
              <a:t>الصديقة</a:t>
            </a:r>
            <a:r>
              <a:rPr lang="en-US" sz="1500" dirty="0"/>
              <a:t> </a:t>
            </a:r>
            <a:r>
              <a:rPr lang="en-US" sz="1500" dirty="0" err="1"/>
              <a:t>للطفل</a:t>
            </a:r>
            <a:r>
              <a:rPr lang="en-US" sz="1500" dirty="0"/>
              <a:t> </a:t>
            </a:r>
            <a:r>
              <a:rPr lang="en-US" sz="1500" dirty="0" err="1"/>
              <a:t>لتعزيز</a:t>
            </a:r>
            <a:r>
              <a:rPr lang="en-US" sz="1500" dirty="0"/>
              <a:t> </a:t>
            </a:r>
            <a:r>
              <a:rPr lang="en-US" sz="1500" dirty="0" err="1"/>
              <a:t>الصمود</a:t>
            </a:r>
            <a:r>
              <a:rPr lang="en-US" sz="1500" dirty="0"/>
              <a:t> </a:t>
            </a:r>
            <a:r>
              <a:rPr lang="en-US" sz="1500" dirty="0" err="1"/>
              <a:t>والتكيف</a:t>
            </a:r>
            <a:r>
              <a:rPr lang="en-US" sz="1500" dirty="0"/>
              <a:t> </a:t>
            </a:r>
            <a:r>
              <a:rPr lang="en-US" sz="1500" dirty="0" err="1"/>
              <a:t>الوالدي</a:t>
            </a:r>
            <a:r>
              <a:rPr lang="en-US" sz="1500" dirty="0"/>
              <a:t>.</a:t>
            </a:r>
            <a:endParaRPr lang="ar-SY" sz="1500" dirty="0"/>
          </a:p>
          <a:p>
            <a:pPr algn="r" rtl="1">
              <a:spcAft>
                <a:spcPts val="1000"/>
              </a:spcAft>
              <a:defRPr sz="1500" b="0" i="0">
                <a:solidFill>
                  <a:srgbClr val="4A5568"/>
                </a:solidFill>
                <a:latin typeface="Arial"/>
              </a:defRPr>
            </a:pPr>
            <a:r>
              <a:rPr lang="en-US" sz="1500" b="1" dirty="0" err="1"/>
              <a:t>المستوى</a:t>
            </a:r>
            <a:r>
              <a:rPr lang="en-US" sz="1500" b="1" dirty="0"/>
              <a:t> </a:t>
            </a:r>
            <a:r>
              <a:rPr lang="en-US" sz="1500" b="1" dirty="0" err="1"/>
              <a:t>الداعم</a:t>
            </a:r>
            <a:r>
              <a:rPr lang="en-US" sz="1500" b="1" dirty="0"/>
              <a:t> (</a:t>
            </a:r>
            <a:r>
              <a:rPr lang="en-US" sz="1500" b="1" dirty="0" err="1"/>
              <a:t>المتوسط</a:t>
            </a:r>
            <a:r>
              <a:rPr lang="en-US" sz="1500" b="1" dirty="0"/>
              <a:t>):</a:t>
            </a:r>
            <a:r>
              <a:rPr lang="en-US" sz="1500" dirty="0"/>
              <a:t> </a:t>
            </a:r>
            <a:r>
              <a:rPr lang="en-US" sz="1500" dirty="0" err="1"/>
              <a:t>تمكين</a:t>
            </a:r>
            <a:r>
              <a:rPr lang="en-US" sz="1500" dirty="0"/>
              <a:t> </a:t>
            </a:r>
            <a:r>
              <a:rPr lang="en-US" sz="1500" dirty="0" err="1"/>
              <a:t>المعلمين</a:t>
            </a:r>
            <a:r>
              <a:rPr lang="en-US" sz="1500" dirty="0"/>
              <a:t> </a:t>
            </a:r>
            <a:r>
              <a:rPr lang="en-US" sz="1500" dirty="0" err="1"/>
              <a:t>والعمال</a:t>
            </a:r>
            <a:r>
              <a:rPr lang="en-US" sz="1500" dirty="0"/>
              <a:t> </a:t>
            </a:r>
            <a:r>
              <a:rPr lang="en-US" sz="1500" dirty="0" err="1"/>
              <a:t>المجتمعيين</a:t>
            </a:r>
            <a:r>
              <a:rPr lang="en-US" sz="1500" dirty="0"/>
              <a:t> </a:t>
            </a:r>
            <a:r>
              <a:rPr lang="en-US" sz="1500" dirty="0" err="1"/>
              <a:t>لتقديم</a:t>
            </a:r>
            <a:r>
              <a:rPr lang="en-US" sz="1500" dirty="0"/>
              <a:t> </a:t>
            </a:r>
            <a:r>
              <a:rPr lang="en-US" sz="1500" dirty="0" err="1"/>
              <a:t>الإرشاد</a:t>
            </a:r>
            <a:r>
              <a:rPr lang="en-US" sz="1500" dirty="0"/>
              <a:t> </a:t>
            </a:r>
            <a:r>
              <a:rPr lang="en-US" sz="1500" dirty="0" err="1"/>
              <a:t>الأساسي</a:t>
            </a:r>
            <a:r>
              <a:rPr lang="en-US" sz="1500" dirty="0"/>
              <a:t> </a:t>
            </a:r>
            <a:r>
              <a:rPr lang="en-US" sz="1500" dirty="0" err="1"/>
              <a:t>وتفعيل</a:t>
            </a:r>
            <a:r>
              <a:rPr lang="en-US" sz="1500" dirty="0"/>
              <a:t> </a:t>
            </a:r>
            <a:r>
              <a:rPr lang="en-US" sz="1500" dirty="0" err="1"/>
              <a:t>شبكات</a:t>
            </a:r>
            <a:r>
              <a:rPr lang="en-US" sz="1500" dirty="0"/>
              <a:t> </a:t>
            </a:r>
            <a:r>
              <a:rPr lang="en-US" sz="1500" dirty="0" err="1"/>
              <a:t>الدعم</a:t>
            </a:r>
            <a:r>
              <a:rPr lang="en-US" sz="1500" dirty="0"/>
              <a:t> </a:t>
            </a:r>
            <a:r>
              <a:rPr lang="en-US" sz="1500" dirty="0" err="1"/>
              <a:t>الذاتي</a:t>
            </a:r>
            <a:r>
              <a:rPr lang="en-US" sz="1500" dirty="0"/>
              <a:t>.</a:t>
            </a:r>
            <a:endParaRPr lang="ar-SY" sz="1500" dirty="0"/>
          </a:p>
          <a:p>
            <a:pPr algn="r" rtl="1">
              <a:spcAft>
                <a:spcPts val="1000"/>
              </a:spcAft>
              <a:defRPr sz="1500" b="0" i="0">
                <a:solidFill>
                  <a:srgbClr val="4A5568"/>
                </a:solidFill>
                <a:latin typeface="Arial"/>
              </a:defRPr>
            </a:pPr>
            <a:r>
              <a:rPr lang="en-US" sz="1500" b="1" dirty="0" err="1"/>
              <a:t>المستوى</a:t>
            </a:r>
            <a:r>
              <a:rPr lang="en-US" sz="1500" b="1" dirty="0"/>
              <a:t> </a:t>
            </a:r>
            <a:r>
              <a:rPr lang="en-US" sz="1500" b="1" dirty="0" err="1"/>
              <a:t>العيادي</a:t>
            </a:r>
            <a:r>
              <a:rPr lang="en-US" sz="1500" b="1" dirty="0"/>
              <a:t> (</a:t>
            </a:r>
            <a:r>
              <a:rPr lang="en-US" sz="1500" b="1" dirty="0" err="1"/>
              <a:t>الشديد</a:t>
            </a:r>
            <a:r>
              <a:rPr lang="en-US" sz="1500" b="1" dirty="0"/>
              <a:t>):</a:t>
            </a:r>
            <a:r>
              <a:rPr lang="en-US" sz="1500" dirty="0"/>
              <a:t> </a:t>
            </a:r>
            <a:r>
              <a:rPr lang="en-US" sz="1500" dirty="0" err="1"/>
              <a:t>تطبيق</a:t>
            </a:r>
            <a:r>
              <a:rPr lang="en-US" sz="1500" dirty="0"/>
              <a:t> </a:t>
            </a:r>
            <a:r>
              <a:rPr lang="en-US" sz="1500" dirty="0" err="1"/>
              <a:t>نموذج</a:t>
            </a:r>
            <a:r>
              <a:rPr lang="en-US" sz="1500" dirty="0"/>
              <a:t> "</a:t>
            </a:r>
            <a:r>
              <a:rPr lang="en-US" sz="1500" dirty="0" err="1"/>
              <a:t>التأهيل</a:t>
            </a:r>
            <a:r>
              <a:rPr lang="en-US" sz="1500" dirty="0"/>
              <a:t> </a:t>
            </a:r>
            <a:r>
              <a:rPr lang="en-US" sz="1500" dirty="0" err="1"/>
              <a:t>المجتمعي</a:t>
            </a:r>
            <a:r>
              <a:rPr lang="en-US" sz="1500" dirty="0"/>
              <a:t>" </a:t>
            </a:r>
            <a:r>
              <a:rPr lang="en-US" sz="1500" dirty="0" err="1"/>
              <a:t>والمختصرات</a:t>
            </a:r>
            <a:r>
              <a:rPr lang="en-US" sz="1500" dirty="0"/>
              <a:t> كـ (CBT) </a:t>
            </a:r>
            <a:r>
              <a:rPr lang="en-US" sz="1500" dirty="0" err="1"/>
              <a:t>والرعاية</a:t>
            </a:r>
            <a:r>
              <a:rPr lang="en-US" sz="1500" dirty="0"/>
              <a:t> </a:t>
            </a:r>
            <a:r>
              <a:rPr lang="en-US" sz="1500" dirty="0" err="1"/>
              <a:t>المتدرجة</a:t>
            </a:r>
            <a:r>
              <a:rPr lang="en-US" sz="1500" dirty="0"/>
              <a:t> </a:t>
            </a:r>
            <a:r>
              <a:rPr lang="en-US" sz="1500" dirty="0" err="1"/>
              <a:t>بالمستوصفات</a:t>
            </a:r>
            <a:r>
              <a:rPr lang="en-US" sz="1500" dirty="0"/>
              <a:t>.</a:t>
            </a:r>
            <a:endParaRPr lang="ar-SY" sz="1500" dirty="0"/>
          </a:p>
          <a:p>
            <a:pPr algn="r" rtl="1">
              <a:spcAft>
                <a:spcPts val="1000"/>
              </a:spcAft>
              <a:defRPr sz="1500" b="0" i="0">
                <a:solidFill>
                  <a:srgbClr val="4A5568"/>
                </a:solidFill>
                <a:latin typeface="Arial"/>
              </a:defRPr>
            </a:pPr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0707522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EE518F-0DD3-781D-D07D-31943E4F5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7BC743E-12B4-8152-D1E5-5C4F89881F41}"/>
              </a:ext>
            </a:extLst>
          </p:cNvPr>
          <p:cNvSpPr txBox="1"/>
          <p:nvPr/>
        </p:nvSpPr>
        <p:spPr>
          <a:xfrm>
            <a:off x="457200" y="365760"/>
            <a:ext cx="112772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 i="0">
                <a:solidFill>
                  <a:srgbClr val="1A365D"/>
                </a:solidFill>
                <a:latin typeface="Arial"/>
              </a:defRPr>
            </a:pPr>
            <a:r>
              <a:rPr lang="en-US" sz="2400" b="1" dirty="0" err="1"/>
              <a:t>البدائل</a:t>
            </a:r>
            <a:r>
              <a:rPr lang="en-US" sz="2400" b="1" dirty="0"/>
              <a:t> </a:t>
            </a:r>
            <a:r>
              <a:rPr lang="en-US" sz="2400" b="1" dirty="0" err="1"/>
              <a:t>والدروس</a:t>
            </a:r>
            <a:r>
              <a:rPr lang="en-US" sz="2400" b="1" dirty="0"/>
              <a:t> </a:t>
            </a:r>
            <a:r>
              <a:rPr lang="en-US" sz="2400" b="1" dirty="0" err="1"/>
              <a:t>للمحافظات</a:t>
            </a:r>
            <a:r>
              <a:rPr lang="en-US" sz="2400" b="1" dirty="0"/>
              <a:t> </a:t>
            </a:r>
            <a:r>
              <a:rPr lang="en-US" sz="2400" b="1" dirty="0" err="1"/>
              <a:t>البعيدة</a:t>
            </a:r>
            <a:r>
              <a:rPr lang="en-US" sz="2400" b="1" dirty="0"/>
              <a:t> </a:t>
            </a:r>
            <a:r>
              <a:rPr lang="ar-SY" sz="2400" b="1" dirty="0"/>
              <a:t>عن المركز</a:t>
            </a:r>
            <a:r>
              <a:rPr lang="en-US" sz="2400" b="1" dirty="0"/>
              <a:t> Alternatives &amp; Lessons for Remote Areas)</a:t>
            </a:r>
            <a:endParaRPr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67BD3D-F84B-7686-648C-63610DC71756}"/>
              </a:ext>
            </a:extLst>
          </p:cNvPr>
          <p:cNvSpPr txBox="1"/>
          <p:nvPr/>
        </p:nvSpPr>
        <p:spPr>
          <a:xfrm>
            <a:off x="457200" y="1645920"/>
            <a:ext cx="5303520" cy="22006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400" b="0" i="0">
                <a:solidFill>
                  <a:srgbClr val="4A5568"/>
                </a:solidFill>
                <a:latin typeface="Arial"/>
              </a:defRPr>
            </a:pPr>
            <a:r>
              <a:rPr lang="en-US" sz="1400" dirty="0"/>
              <a:t>Geographic Alternatives &amp; Lessons learned for Syria</a:t>
            </a:r>
            <a:endParaRPr lang="ar-SY" sz="1400" dirty="0"/>
          </a:p>
          <a:p>
            <a:pPr>
              <a:spcAft>
                <a:spcPts val="1000"/>
              </a:spcAft>
              <a:defRPr sz="1400" b="0" i="0">
                <a:solidFill>
                  <a:srgbClr val="4A5568"/>
                </a:solidFill>
                <a:latin typeface="Arial"/>
              </a:defRPr>
            </a:pPr>
            <a:r>
              <a:rPr lang="en-US" sz="1400" dirty="0"/>
              <a:t>• </a:t>
            </a:r>
            <a:r>
              <a:rPr lang="en-US" sz="1400" b="1" dirty="0"/>
              <a:t>Local Human Resources:</a:t>
            </a:r>
            <a:r>
              <a:rPr lang="en-US" sz="1400" dirty="0"/>
              <a:t> Train and employ local residents in remote areas (e.g., Eastern Syria) to bridge specialist shortages.</a:t>
            </a:r>
            <a:endParaRPr lang="ar-SY" sz="1400" dirty="0"/>
          </a:p>
          <a:p>
            <a:pPr>
              <a:spcAft>
                <a:spcPts val="1000"/>
              </a:spcAft>
              <a:defRPr sz="1400" b="0" i="0">
                <a:solidFill>
                  <a:srgbClr val="4A5568"/>
                </a:solidFill>
                <a:latin typeface="Arial"/>
              </a:defRPr>
            </a:pPr>
            <a:r>
              <a:rPr lang="en-US" sz="1400" dirty="0"/>
              <a:t>• </a:t>
            </a:r>
            <a:r>
              <a:rPr lang="en-US" sz="1400" b="1" dirty="0"/>
              <a:t>Mobile Teams &amp; Digital Tools:</a:t>
            </a:r>
            <a:r>
              <a:rPr lang="en-US" sz="1400" dirty="0"/>
              <a:t> Deploy mobile health clinics and remote online counseling to ensure access and reduce stigma.</a:t>
            </a:r>
            <a:endParaRPr lang="ar-SY" sz="1400" dirty="0"/>
          </a:p>
          <a:p>
            <a:pPr>
              <a:spcAft>
                <a:spcPts val="1000"/>
              </a:spcAft>
              <a:defRPr sz="1400" b="0" i="0">
                <a:solidFill>
                  <a:srgbClr val="4A5568"/>
                </a:solidFill>
                <a:latin typeface="Arial"/>
              </a:defRPr>
            </a:pPr>
            <a:r>
              <a:rPr lang="en-US" sz="1400" dirty="0"/>
              <a:t>• </a:t>
            </a:r>
            <a:r>
              <a:rPr lang="en-US" sz="1400" b="1" dirty="0"/>
              <a:t>Sustainability Lesson:</a:t>
            </a:r>
            <a:r>
              <a:rPr lang="en-US" sz="1400" dirty="0"/>
              <a:t> Focus on restoring "daily functioning" and institutionalize services into national health systems.</a:t>
            </a: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F70F08-7CBC-1F44-CE2E-094629DC72C7}"/>
              </a:ext>
            </a:extLst>
          </p:cNvPr>
          <p:cNvSpPr txBox="1"/>
          <p:nvPr/>
        </p:nvSpPr>
        <p:spPr>
          <a:xfrm>
            <a:off x="6430975" y="1645920"/>
            <a:ext cx="5303520" cy="24519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spcAft>
                <a:spcPts val="1000"/>
              </a:spcAft>
              <a:defRPr sz="1500" b="0" i="0">
                <a:solidFill>
                  <a:srgbClr val="4A5568"/>
                </a:solidFill>
                <a:latin typeface="Arial"/>
              </a:defRPr>
            </a:pPr>
            <a:r>
              <a:rPr lang="en-US" sz="1500" b="1" dirty="0"/>
              <a:t>:</a:t>
            </a:r>
            <a:r>
              <a:rPr lang="en-US" sz="1500" dirty="0"/>
              <a:t> </a:t>
            </a:r>
            <a:r>
              <a:rPr lang="en-US" sz="1500" dirty="0" err="1"/>
              <a:t>بدائل</a:t>
            </a:r>
            <a:r>
              <a:rPr lang="en-US" sz="1500" dirty="0"/>
              <a:t> </a:t>
            </a:r>
            <a:r>
              <a:rPr lang="en-US" sz="1500" dirty="0" err="1"/>
              <a:t>التغطية</a:t>
            </a:r>
            <a:r>
              <a:rPr lang="en-US" sz="1500" dirty="0"/>
              <a:t> </a:t>
            </a:r>
            <a:r>
              <a:rPr lang="en-US" sz="1500" dirty="0" err="1"/>
              <a:t>الجغرافية</a:t>
            </a:r>
            <a:r>
              <a:rPr lang="en-US" sz="1500" dirty="0"/>
              <a:t> </a:t>
            </a:r>
            <a:r>
              <a:rPr lang="en-US" sz="1500" dirty="0" err="1"/>
              <a:t>والدروس</a:t>
            </a:r>
            <a:r>
              <a:rPr lang="en-US" sz="1500" dirty="0"/>
              <a:t> </a:t>
            </a:r>
            <a:r>
              <a:rPr lang="en-US" sz="1500" dirty="0" err="1"/>
              <a:t>المستفادة</a:t>
            </a:r>
            <a:r>
              <a:rPr lang="en-US" sz="1500" dirty="0"/>
              <a:t> </a:t>
            </a:r>
            <a:r>
              <a:rPr lang="en-US" sz="1500" dirty="0" err="1"/>
              <a:t>لسوريا</a:t>
            </a:r>
            <a:endParaRPr lang="ar-SY" sz="1500" dirty="0"/>
          </a:p>
          <a:p>
            <a:pPr algn="r" rtl="1">
              <a:spcAft>
                <a:spcPts val="1000"/>
              </a:spcAft>
              <a:defRPr sz="1500" b="0" i="0">
                <a:solidFill>
                  <a:srgbClr val="4A5568"/>
                </a:solidFill>
                <a:latin typeface="Arial"/>
              </a:defRPr>
            </a:pPr>
            <a:r>
              <a:rPr lang="en-US" sz="1500" dirty="0"/>
              <a:t>• </a:t>
            </a:r>
            <a:r>
              <a:rPr lang="en-US" sz="1500" b="1" dirty="0" err="1"/>
              <a:t>الاعتماد</a:t>
            </a:r>
            <a:r>
              <a:rPr lang="en-US" sz="1500" b="1" dirty="0"/>
              <a:t> </a:t>
            </a:r>
            <a:r>
              <a:rPr lang="en-US" sz="1500" b="1" dirty="0" err="1"/>
              <a:t>على</a:t>
            </a:r>
            <a:r>
              <a:rPr lang="en-US" sz="1500" b="1" dirty="0"/>
              <a:t> </a:t>
            </a:r>
            <a:r>
              <a:rPr lang="en-US" sz="1500" b="1" dirty="0" err="1"/>
              <a:t>الكوادر</a:t>
            </a:r>
            <a:r>
              <a:rPr lang="en-US" sz="1500" b="1" dirty="0"/>
              <a:t> </a:t>
            </a:r>
            <a:r>
              <a:rPr lang="en-US" sz="1500" b="1" dirty="0" err="1"/>
              <a:t>المحلية</a:t>
            </a:r>
            <a:r>
              <a:rPr lang="en-US" sz="1500" b="1" dirty="0"/>
              <a:t>:</a:t>
            </a:r>
            <a:r>
              <a:rPr lang="en-US" sz="1500" dirty="0"/>
              <a:t> </a:t>
            </a:r>
            <a:r>
              <a:rPr lang="en-US" sz="1500" dirty="0" err="1"/>
              <a:t>تدريب</a:t>
            </a:r>
            <a:r>
              <a:rPr lang="en-US" sz="1500" dirty="0"/>
              <a:t> </a:t>
            </a:r>
            <a:r>
              <a:rPr lang="en-US" sz="1500" dirty="0" err="1"/>
              <a:t>وتوظيف</a:t>
            </a:r>
            <a:r>
              <a:rPr lang="en-US" sz="1500" dirty="0"/>
              <a:t> </a:t>
            </a:r>
            <a:r>
              <a:rPr lang="en-US" sz="1500" dirty="0" err="1"/>
              <a:t>سكان</a:t>
            </a:r>
            <a:r>
              <a:rPr lang="en-US" sz="1500" dirty="0"/>
              <a:t> </a:t>
            </a:r>
            <a:r>
              <a:rPr lang="en-US" sz="1500" dirty="0" err="1"/>
              <a:t>المحافظات</a:t>
            </a:r>
            <a:r>
              <a:rPr lang="en-US" sz="1500" dirty="0"/>
              <a:t> </a:t>
            </a:r>
            <a:r>
              <a:rPr lang="en-US" sz="1500" dirty="0" err="1"/>
              <a:t>البعيدة</a:t>
            </a:r>
            <a:r>
              <a:rPr lang="en-US" sz="1500" dirty="0"/>
              <a:t> (</a:t>
            </a:r>
            <a:r>
              <a:rPr lang="en-US" sz="1500" dirty="0" err="1"/>
              <a:t>كالشرقية</a:t>
            </a:r>
            <a:r>
              <a:rPr lang="en-US" sz="1500" dirty="0"/>
              <a:t>) </a:t>
            </a:r>
            <a:r>
              <a:rPr lang="en-US" sz="1500" dirty="0" err="1"/>
              <a:t>لضمان</a:t>
            </a:r>
            <a:r>
              <a:rPr lang="en-US" sz="1500" dirty="0"/>
              <a:t> </a:t>
            </a:r>
            <a:r>
              <a:rPr lang="en-US" sz="1500" dirty="0" err="1"/>
              <a:t>الوصول</a:t>
            </a:r>
            <a:r>
              <a:rPr lang="en-US" sz="1500" dirty="0"/>
              <a:t> </a:t>
            </a:r>
            <a:r>
              <a:rPr lang="en-US" sz="1500" dirty="0" err="1"/>
              <a:t>وسد</a:t>
            </a:r>
            <a:r>
              <a:rPr lang="en-US" sz="1500" dirty="0"/>
              <a:t> </a:t>
            </a:r>
            <a:r>
              <a:rPr lang="en-US" sz="1500" dirty="0" err="1"/>
              <a:t>نقص</a:t>
            </a:r>
            <a:r>
              <a:rPr lang="en-US" sz="1500" dirty="0"/>
              <a:t> </a:t>
            </a:r>
            <a:r>
              <a:rPr lang="en-US" sz="1500" dirty="0" err="1"/>
              <a:t>الخبراء</a:t>
            </a:r>
            <a:r>
              <a:rPr lang="en-US" sz="1500" dirty="0"/>
              <a:t>.</a:t>
            </a:r>
            <a:endParaRPr lang="ar-SY" sz="1500" dirty="0"/>
          </a:p>
          <a:p>
            <a:pPr algn="r" rtl="1">
              <a:spcAft>
                <a:spcPts val="1000"/>
              </a:spcAft>
              <a:defRPr sz="1500" b="0" i="0">
                <a:solidFill>
                  <a:srgbClr val="4A5568"/>
                </a:solidFill>
                <a:latin typeface="Arial"/>
              </a:defRPr>
            </a:pPr>
            <a:r>
              <a:rPr lang="en-US" sz="1500" dirty="0"/>
              <a:t>• </a:t>
            </a:r>
            <a:r>
              <a:rPr lang="en-US" sz="1500" b="1" dirty="0" err="1"/>
              <a:t>الفرق</a:t>
            </a:r>
            <a:r>
              <a:rPr lang="en-US" sz="1500" b="1" dirty="0"/>
              <a:t> </a:t>
            </a:r>
            <a:r>
              <a:rPr lang="en-US" sz="1500" b="1" dirty="0" err="1"/>
              <a:t>المتنقلة</a:t>
            </a:r>
            <a:r>
              <a:rPr lang="en-US" sz="1500" b="1" dirty="0"/>
              <a:t> </a:t>
            </a:r>
            <a:r>
              <a:rPr lang="en-US" sz="1500" b="1" dirty="0" err="1"/>
              <a:t>والحلول</a:t>
            </a:r>
            <a:r>
              <a:rPr lang="en-US" sz="1500" b="1" dirty="0"/>
              <a:t> </a:t>
            </a:r>
            <a:r>
              <a:rPr lang="en-US" sz="1500" b="1" dirty="0" err="1"/>
              <a:t>الرقمية</a:t>
            </a:r>
            <a:r>
              <a:rPr lang="en-US" sz="1500" b="1" dirty="0"/>
              <a:t>:</a:t>
            </a:r>
            <a:r>
              <a:rPr lang="en-US" sz="1500" dirty="0"/>
              <a:t> </a:t>
            </a:r>
            <a:r>
              <a:rPr lang="en-US" sz="1500" dirty="0" err="1"/>
              <a:t>تسيير</a:t>
            </a:r>
            <a:r>
              <a:rPr lang="en-US" sz="1500" dirty="0"/>
              <a:t> </a:t>
            </a:r>
            <a:r>
              <a:rPr lang="en-US" sz="1500" dirty="0" err="1"/>
              <a:t>عيادات</a:t>
            </a:r>
            <a:r>
              <a:rPr lang="en-US" sz="1500" dirty="0"/>
              <a:t> </a:t>
            </a:r>
            <a:r>
              <a:rPr lang="en-US" sz="1500" dirty="0" err="1"/>
              <a:t>متنقلة</a:t>
            </a:r>
            <a:r>
              <a:rPr lang="en-US" sz="1500" dirty="0"/>
              <a:t> </a:t>
            </a:r>
            <a:r>
              <a:rPr lang="en-US" sz="1500" dirty="0" err="1"/>
              <a:t>وتفعيل</a:t>
            </a:r>
            <a:r>
              <a:rPr lang="en-US" sz="1500" dirty="0"/>
              <a:t> </a:t>
            </a:r>
            <a:r>
              <a:rPr lang="en-US" sz="1500" dirty="0" err="1"/>
              <a:t>الاستشارات</a:t>
            </a:r>
            <a:r>
              <a:rPr lang="en-US" sz="1500" dirty="0"/>
              <a:t> </a:t>
            </a:r>
            <a:r>
              <a:rPr lang="en-US" sz="1500" dirty="0" err="1"/>
              <a:t>عن</a:t>
            </a:r>
            <a:r>
              <a:rPr lang="en-US" sz="1500" dirty="0"/>
              <a:t> </a:t>
            </a:r>
            <a:r>
              <a:rPr lang="en-US" sz="1500" dirty="0" err="1"/>
              <a:t>بُعد</a:t>
            </a:r>
            <a:r>
              <a:rPr lang="en-US" sz="1500" dirty="0"/>
              <a:t> </a:t>
            </a:r>
            <a:r>
              <a:rPr lang="en-US" sz="1500" dirty="0" err="1"/>
              <a:t>لتعويض</a:t>
            </a:r>
            <a:r>
              <a:rPr lang="en-US" sz="1500" dirty="0"/>
              <a:t> </a:t>
            </a:r>
            <a:r>
              <a:rPr lang="en-US" sz="1500" dirty="0" err="1"/>
              <a:t>النقص</a:t>
            </a:r>
            <a:r>
              <a:rPr lang="en-US" sz="1500" dirty="0"/>
              <a:t> </a:t>
            </a:r>
            <a:r>
              <a:rPr lang="en-US" sz="1500" dirty="0" err="1"/>
              <a:t>وكسر</a:t>
            </a:r>
            <a:r>
              <a:rPr lang="en-US" sz="1500" dirty="0"/>
              <a:t> </a:t>
            </a:r>
            <a:r>
              <a:rPr lang="en-US" sz="1500" dirty="0" err="1"/>
              <a:t>الوصمة</a:t>
            </a:r>
            <a:r>
              <a:rPr lang="en-US" sz="1500" dirty="0"/>
              <a:t> </a:t>
            </a:r>
            <a:r>
              <a:rPr lang="en-US" sz="1500" dirty="0" err="1"/>
              <a:t>الاجتماعية</a:t>
            </a:r>
            <a:r>
              <a:rPr lang="en-US" sz="1500" dirty="0"/>
              <a:t>.</a:t>
            </a:r>
            <a:endParaRPr lang="ar-SY" sz="1500" dirty="0"/>
          </a:p>
          <a:p>
            <a:pPr algn="r" rtl="1">
              <a:spcAft>
                <a:spcPts val="1000"/>
              </a:spcAft>
              <a:defRPr sz="1500" b="0" i="0">
                <a:solidFill>
                  <a:srgbClr val="4A5568"/>
                </a:solidFill>
                <a:latin typeface="Arial"/>
              </a:defRPr>
            </a:pPr>
            <a:endParaRPr lang="ar-SY" sz="1500" b="1" dirty="0"/>
          </a:p>
          <a:p>
            <a:pPr algn="r" rtl="1">
              <a:spcAft>
                <a:spcPts val="1000"/>
              </a:spcAft>
              <a:defRPr sz="1500" b="0" i="0">
                <a:solidFill>
                  <a:srgbClr val="4A5568"/>
                </a:solidFill>
                <a:latin typeface="Arial"/>
              </a:defRPr>
            </a:pPr>
            <a:r>
              <a:rPr lang="en-US" sz="1500" dirty="0"/>
              <a:t>• </a:t>
            </a:r>
            <a:r>
              <a:rPr lang="en-US" sz="1500" b="1" dirty="0" err="1"/>
              <a:t>درس</a:t>
            </a:r>
            <a:r>
              <a:rPr lang="en-US" sz="1500" b="1" dirty="0"/>
              <a:t> </a:t>
            </a:r>
            <a:r>
              <a:rPr lang="en-US" sz="1500" b="1" dirty="0" err="1"/>
              <a:t>الاستدامة</a:t>
            </a:r>
            <a:r>
              <a:rPr lang="en-US" sz="1500" b="1" dirty="0"/>
              <a:t>:</a:t>
            </a:r>
            <a:r>
              <a:rPr lang="en-US" sz="1500" dirty="0"/>
              <a:t> </a:t>
            </a:r>
            <a:r>
              <a:rPr lang="en-US" sz="1500" dirty="0" err="1"/>
              <a:t>التركيز</a:t>
            </a:r>
            <a:r>
              <a:rPr lang="en-US" sz="1500" dirty="0"/>
              <a:t> </a:t>
            </a:r>
            <a:r>
              <a:rPr lang="en-US" sz="1500" dirty="0" err="1"/>
              <a:t>على</a:t>
            </a:r>
            <a:r>
              <a:rPr lang="en-US" sz="1500" dirty="0"/>
              <a:t> </a:t>
            </a:r>
            <a:r>
              <a:rPr lang="en-US" sz="1500" dirty="0" err="1"/>
              <a:t>استعادة</a:t>
            </a:r>
            <a:r>
              <a:rPr lang="en-US" sz="1500" dirty="0"/>
              <a:t> "</a:t>
            </a:r>
            <a:r>
              <a:rPr lang="en-US" sz="1500" dirty="0" err="1"/>
              <a:t>الأداء</a:t>
            </a:r>
            <a:r>
              <a:rPr lang="en-US" sz="1500" dirty="0"/>
              <a:t> </a:t>
            </a:r>
            <a:r>
              <a:rPr lang="en-US" sz="1500" dirty="0" err="1"/>
              <a:t>اليومي</a:t>
            </a:r>
            <a:r>
              <a:rPr lang="en-US" sz="1500" dirty="0"/>
              <a:t>"، </a:t>
            </a:r>
            <a:r>
              <a:rPr lang="en-US" sz="1500" dirty="0" err="1"/>
              <a:t>ومأسسة</a:t>
            </a:r>
            <a:r>
              <a:rPr lang="en-US" sz="1500" dirty="0"/>
              <a:t> </a:t>
            </a:r>
            <a:r>
              <a:rPr lang="en-US" sz="1500" dirty="0" err="1"/>
              <a:t>الخدمات</a:t>
            </a:r>
            <a:r>
              <a:rPr lang="en-US" sz="1500" dirty="0"/>
              <a:t> </a:t>
            </a:r>
            <a:r>
              <a:rPr lang="en-US" sz="1500" dirty="0" err="1"/>
              <a:t>ضمن</a:t>
            </a:r>
            <a:r>
              <a:rPr lang="en-US" sz="1500" dirty="0"/>
              <a:t> </a:t>
            </a:r>
            <a:r>
              <a:rPr lang="en-US" sz="1500" dirty="0" err="1"/>
              <a:t>الأنظمة</a:t>
            </a:r>
            <a:r>
              <a:rPr lang="en-US" sz="1500" dirty="0"/>
              <a:t> </a:t>
            </a:r>
            <a:r>
              <a:rPr lang="en-US" sz="1500" dirty="0" err="1"/>
              <a:t>الوطنية</a:t>
            </a:r>
            <a:r>
              <a:rPr lang="en-US" sz="1500" dirty="0"/>
              <a:t> </a:t>
            </a:r>
            <a:r>
              <a:rPr lang="en-US" sz="1500" dirty="0" err="1"/>
              <a:t>بدلاً</a:t>
            </a:r>
            <a:r>
              <a:rPr lang="en-US" sz="1500" dirty="0"/>
              <a:t> </a:t>
            </a:r>
            <a:r>
              <a:rPr lang="en-US" sz="1500" dirty="0" err="1"/>
              <a:t>من</a:t>
            </a:r>
            <a:r>
              <a:rPr lang="en-US" sz="1500" dirty="0"/>
              <a:t> </a:t>
            </a:r>
            <a:r>
              <a:rPr lang="en-US" sz="1500" dirty="0" err="1"/>
              <a:t>المشاريع</a:t>
            </a:r>
            <a:r>
              <a:rPr lang="en-US" sz="1500" dirty="0"/>
              <a:t> </a:t>
            </a:r>
            <a:r>
              <a:rPr lang="en-US" sz="1500" dirty="0" err="1"/>
              <a:t>المؤقتة</a:t>
            </a:r>
            <a:r>
              <a:rPr lang="en-US" sz="1500" dirty="0"/>
              <a:t>.</a:t>
            </a:r>
            <a:endParaRPr lang="ar-SY" b="1" dirty="0"/>
          </a:p>
        </p:txBody>
      </p:sp>
    </p:spTree>
    <p:extLst>
      <p:ext uri="{BB962C8B-B14F-4D97-AF65-F5344CB8AC3E}">
        <p14:creationId xmlns:p14="http://schemas.microsoft.com/office/powerpoint/2010/main" val="19653926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65760"/>
            <a:ext cx="112772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 i="0">
                <a:solidFill>
                  <a:srgbClr val="1A365D"/>
                </a:solidFill>
                <a:latin typeface="Arial"/>
              </a:defRPr>
            </a:pPr>
            <a:r>
              <a:rPr dirty="0" err="1"/>
              <a:t>المراجع</a:t>
            </a:r>
            <a:r>
              <a:rPr dirty="0"/>
              <a:t> | References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41832" y="1728216"/>
            <a:ext cx="9519524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  <a:defRPr sz="1400" b="0" i="0">
                <a:solidFill>
                  <a:srgbClr val="4A5568"/>
                </a:solidFill>
                <a:latin typeface="Arial"/>
              </a:defRPr>
            </a:pPr>
            <a:r>
              <a:rPr dirty="0"/>
              <a:t>1. Schäfer, S. K., et al. (2023). World Health Organization’s low‐intensity psychosocial interventions. *World Psychiatry*.</a:t>
            </a:r>
          </a:p>
          <a:p>
            <a:pPr algn="l">
              <a:spcAft>
                <a:spcPts val="1000"/>
              </a:spcAft>
              <a:defRPr sz="1400" b="0" i="0">
                <a:solidFill>
                  <a:srgbClr val="4A5568"/>
                </a:solidFill>
                <a:latin typeface="Arial"/>
              </a:defRPr>
            </a:pPr>
            <a:r>
              <a:rPr dirty="0"/>
              <a:t>2. Jordans, M. J., et al. (2021). Effectiveness of Group Problem Management Plus. *PLOS Medicine*.</a:t>
            </a:r>
          </a:p>
          <a:p>
            <a:pPr algn="l">
              <a:spcAft>
                <a:spcPts val="1000"/>
              </a:spcAft>
              <a:defRPr sz="1400" b="0" i="0">
                <a:solidFill>
                  <a:srgbClr val="4A5568"/>
                </a:solidFill>
                <a:latin typeface="Arial"/>
              </a:defRPr>
            </a:pPr>
            <a:r>
              <a:rPr dirty="0"/>
              <a:t>3. Patel, V., et al. (2007). Treatment and prevention of mental disorders in LMICs. *The Lancet*.</a:t>
            </a:r>
          </a:p>
          <a:p>
            <a:pPr algn="l">
              <a:spcAft>
                <a:spcPts val="1000"/>
              </a:spcAft>
              <a:defRPr sz="1400" b="0" i="0">
                <a:solidFill>
                  <a:srgbClr val="4A5568"/>
                </a:solidFill>
                <a:latin typeface="Arial"/>
              </a:defRPr>
            </a:pPr>
            <a:r>
              <a:rPr dirty="0"/>
              <a:t>4. Tol, W. A., et al. (2011). Mental health and psychosocial support in humanitarian settings. *The Lancet*.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65760"/>
            <a:ext cx="11277295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 i="0">
                <a:solidFill>
                  <a:srgbClr val="1A365D"/>
                </a:solidFill>
                <a:latin typeface="Arial"/>
              </a:defRPr>
            </a:pPr>
            <a:r>
              <a:rPr dirty="0" err="1"/>
              <a:t>سياق</a:t>
            </a:r>
            <a:r>
              <a:rPr dirty="0"/>
              <a:t> </a:t>
            </a:r>
            <a:r>
              <a:rPr dirty="0" err="1"/>
              <a:t>ومقدمة</a:t>
            </a:r>
            <a:r>
              <a:rPr dirty="0"/>
              <a:t>   </a:t>
            </a:r>
            <a:r>
              <a:rPr lang="en-US" dirty="0"/>
              <a:t>| </a:t>
            </a:r>
            <a:r>
              <a:rPr dirty="0"/>
              <a:t> Introduction &amp; Context</a:t>
            </a:r>
          </a:p>
          <a:p>
            <a:pPr algn="ctr">
              <a:defRPr sz="1400" b="0" i="1">
                <a:solidFill>
                  <a:srgbClr val="4A5568"/>
                </a:solidFill>
                <a:latin typeface="Arial"/>
              </a:defRPr>
            </a:pPr>
            <a:r>
              <a:rPr dirty="0" err="1"/>
              <a:t>الدول</a:t>
            </a:r>
            <a:r>
              <a:rPr dirty="0"/>
              <a:t> </a:t>
            </a:r>
            <a:r>
              <a:rPr dirty="0" err="1"/>
              <a:t>منخفضة</a:t>
            </a:r>
            <a:r>
              <a:rPr dirty="0"/>
              <a:t> </a:t>
            </a:r>
            <a:r>
              <a:rPr dirty="0" err="1"/>
              <a:t>ومتوسطة</a:t>
            </a:r>
            <a:r>
              <a:rPr dirty="0"/>
              <a:t> </a:t>
            </a:r>
            <a:r>
              <a:rPr dirty="0" err="1"/>
              <a:t>الدخل</a:t>
            </a:r>
            <a:r>
              <a:rPr dirty="0"/>
              <a:t>   •   Low- and Middle-Income Countries (LMICs)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645920"/>
            <a:ext cx="530352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  <a:defRPr sz="1400" b="0" i="0">
                <a:solidFill>
                  <a:srgbClr val="4A5568"/>
                </a:solidFill>
                <a:latin typeface="Arial"/>
              </a:defRPr>
            </a:pPr>
            <a:r>
              <a:rPr dirty="0"/>
              <a:t>• The World Bank defines LMICs based on gross national income per capita.</a:t>
            </a:r>
          </a:p>
          <a:p>
            <a:pPr algn="l">
              <a:spcAft>
                <a:spcPts val="1000"/>
              </a:spcAft>
              <a:defRPr sz="1400" b="0" i="0">
                <a:solidFill>
                  <a:srgbClr val="4A5568"/>
                </a:solidFill>
                <a:latin typeface="Arial"/>
              </a:defRPr>
            </a:pPr>
            <a:r>
              <a:rPr dirty="0"/>
              <a:t>• These settings face a massive mental health treatment gap exceeding 75% to 90%.</a:t>
            </a:r>
          </a:p>
          <a:p>
            <a:pPr algn="l">
              <a:spcAft>
                <a:spcPts val="1000"/>
              </a:spcAft>
              <a:defRPr sz="1400" b="0" i="0">
                <a:solidFill>
                  <a:srgbClr val="4A5568"/>
                </a:solidFill>
                <a:latin typeface="Arial"/>
              </a:defRPr>
            </a:pPr>
            <a:r>
              <a:rPr dirty="0"/>
              <a:t>• Millions lack basic care due to acute shortages of specialists and underfunding.</a:t>
            </a:r>
          </a:p>
          <a:p>
            <a:pPr algn="l">
              <a:spcAft>
                <a:spcPts val="1000"/>
              </a:spcAft>
              <a:defRPr sz="1400" b="0" i="0">
                <a:solidFill>
                  <a:srgbClr val="4A5568"/>
                </a:solidFill>
                <a:latin typeface="Arial"/>
              </a:defRPr>
            </a:pPr>
            <a:r>
              <a:rPr dirty="0"/>
              <a:t>• Vulnerability escalates rapidly driven by continuous exposure to humanitarian emergencies and conflicts.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30975" y="1645920"/>
            <a:ext cx="5303520" cy="2323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spcAft>
                <a:spcPts val="1000"/>
              </a:spcAft>
              <a:defRPr sz="1500" b="0" i="0">
                <a:solidFill>
                  <a:srgbClr val="4A5568"/>
                </a:solidFill>
                <a:latin typeface="Arial"/>
              </a:defRPr>
            </a:pPr>
            <a:r>
              <a:rPr dirty="0"/>
              <a:t>• </a:t>
            </a:r>
            <a:r>
              <a:rPr dirty="0" err="1"/>
              <a:t>يُعرّف</a:t>
            </a:r>
            <a:r>
              <a:rPr dirty="0"/>
              <a:t> </a:t>
            </a:r>
            <a:r>
              <a:rPr dirty="0" err="1"/>
              <a:t>البنك</a:t>
            </a:r>
            <a:r>
              <a:rPr dirty="0"/>
              <a:t> </a:t>
            </a:r>
            <a:r>
              <a:rPr dirty="0" err="1"/>
              <a:t>الدولي</a:t>
            </a:r>
            <a:r>
              <a:rPr dirty="0"/>
              <a:t> </a:t>
            </a:r>
            <a:r>
              <a:rPr dirty="0" err="1"/>
              <a:t>هذه</a:t>
            </a:r>
            <a:r>
              <a:rPr dirty="0"/>
              <a:t> </a:t>
            </a:r>
            <a:r>
              <a:rPr dirty="0" err="1"/>
              <a:t>الدول</a:t>
            </a:r>
            <a:r>
              <a:rPr dirty="0"/>
              <a:t> </a:t>
            </a:r>
            <a:r>
              <a:rPr dirty="0" err="1"/>
              <a:t>بناءً</a:t>
            </a:r>
            <a:r>
              <a:rPr dirty="0"/>
              <a:t> </a:t>
            </a:r>
            <a:r>
              <a:rPr dirty="0" err="1"/>
              <a:t>على</a:t>
            </a:r>
            <a:r>
              <a:rPr dirty="0"/>
              <a:t> </a:t>
            </a:r>
            <a:r>
              <a:rPr dirty="0" err="1"/>
              <a:t>نصيب</a:t>
            </a:r>
            <a:r>
              <a:rPr dirty="0"/>
              <a:t> </a:t>
            </a:r>
            <a:r>
              <a:rPr dirty="0" err="1"/>
              <a:t>الفرد</a:t>
            </a:r>
            <a:r>
              <a:rPr dirty="0"/>
              <a:t> </a:t>
            </a:r>
            <a:r>
              <a:rPr dirty="0" err="1"/>
              <a:t>من</a:t>
            </a:r>
            <a:r>
              <a:rPr dirty="0"/>
              <a:t> </a:t>
            </a:r>
            <a:r>
              <a:rPr dirty="0" err="1"/>
              <a:t>الدخل</a:t>
            </a:r>
            <a:r>
              <a:rPr dirty="0"/>
              <a:t> </a:t>
            </a:r>
            <a:r>
              <a:rPr dirty="0" err="1"/>
              <a:t>القومي</a:t>
            </a:r>
            <a:r>
              <a:rPr dirty="0"/>
              <a:t> </a:t>
            </a:r>
            <a:r>
              <a:rPr dirty="0" err="1"/>
              <a:t>الإجمالي</a:t>
            </a:r>
            <a:r>
              <a:rPr dirty="0"/>
              <a:t> </a:t>
            </a:r>
            <a:r>
              <a:rPr dirty="0" err="1"/>
              <a:t>الشامل</a:t>
            </a:r>
            <a:r>
              <a:rPr dirty="0"/>
              <a:t>.</a:t>
            </a:r>
          </a:p>
          <a:p>
            <a:pPr algn="r" rtl="1">
              <a:spcAft>
                <a:spcPts val="1000"/>
              </a:spcAft>
              <a:defRPr sz="1500" b="0" i="0">
                <a:solidFill>
                  <a:srgbClr val="4A5568"/>
                </a:solidFill>
                <a:latin typeface="Arial"/>
              </a:defRPr>
            </a:pPr>
            <a:r>
              <a:rPr dirty="0"/>
              <a:t>• </a:t>
            </a:r>
            <a:r>
              <a:rPr dirty="0" err="1"/>
              <a:t>تعاني</a:t>
            </a:r>
            <a:r>
              <a:rPr dirty="0"/>
              <a:t> </a:t>
            </a:r>
            <a:r>
              <a:rPr dirty="0" err="1"/>
              <a:t>هذه</a:t>
            </a:r>
            <a:r>
              <a:rPr dirty="0"/>
              <a:t> </a:t>
            </a:r>
            <a:r>
              <a:rPr dirty="0" err="1"/>
              <a:t>البيئات</a:t>
            </a:r>
            <a:r>
              <a:rPr dirty="0"/>
              <a:t> </a:t>
            </a:r>
            <a:r>
              <a:rPr dirty="0" err="1"/>
              <a:t>من</a:t>
            </a:r>
            <a:r>
              <a:rPr dirty="0"/>
              <a:t> </a:t>
            </a:r>
            <a:r>
              <a:rPr dirty="0" err="1"/>
              <a:t>فجوة</a:t>
            </a:r>
            <a:r>
              <a:rPr dirty="0"/>
              <a:t> </a:t>
            </a:r>
            <a:r>
              <a:rPr dirty="0" err="1"/>
              <a:t>علاجية</a:t>
            </a:r>
            <a:r>
              <a:rPr dirty="0"/>
              <a:t> </a:t>
            </a:r>
            <a:r>
              <a:rPr dirty="0" err="1"/>
              <a:t>هائلة</a:t>
            </a:r>
            <a:r>
              <a:rPr dirty="0"/>
              <a:t> (Treatment Gap) </a:t>
            </a:r>
            <a:r>
              <a:rPr dirty="0" err="1"/>
              <a:t>تتجاوز</a:t>
            </a:r>
            <a:r>
              <a:rPr dirty="0"/>
              <a:t> 75% </a:t>
            </a:r>
            <a:r>
              <a:rPr dirty="0" err="1"/>
              <a:t>إلى</a:t>
            </a:r>
            <a:r>
              <a:rPr dirty="0"/>
              <a:t> 90% </a:t>
            </a:r>
            <a:r>
              <a:rPr dirty="0" err="1"/>
              <a:t>في</a:t>
            </a:r>
            <a:r>
              <a:rPr dirty="0"/>
              <a:t> </a:t>
            </a:r>
            <a:r>
              <a:rPr dirty="0" err="1"/>
              <a:t>خدمات</a:t>
            </a:r>
            <a:r>
              <a:rPr dirty="0"/>
              <a:t> </a:t>
            </a:r>
            <a:r>
              <a:rPr dirty="0" err="1"/>
              <a:t>الصحة</a:t>
            </a:r>
            <a:r>
              <a:rPr dirty="0"/>
              <a:t> </a:t>
            </a:r>
            <a:r>
              <a:rPr dirty="0" err="1"/>
              <a:t>النفسية</a:t>
            </a:r>
            <a:r>
              <a:rPr dirty="0"/>
              <a:t>.</a:t>
            </a:r>
          </a:p>
          <a:p>
            <a:pPr algn="r" rtl="1">
              <a:spcAft>
                <a:spcPts val="1000"/>
              </a:spcAft>
              <a:defRPr sz="1500" b="0" i="0">
                <a:solidFill>
                  <a:srgbClr val="4A5568"/>
                </a:solidFill>
                <a:latin typeface="Arial"/>
              </a:defRPr>
            </a:pPr>
            <a:r>
              <a:rPr dirty="0"/>
              <a:t>• </a:t>
            </a:r>
            <a:r>
              <a:rPr dirty="0" err="1"/>
              <a:t>يفتقر</a:t>
            </a:r>
            <a:r>
              <a:rPr dirty="0"/>
              <a:t> </a:t>
            </a:r>
            <a:r>
              <a:rPr dirty="0" err="1"/>
              <a:t>ملايين</a:t>
            </a:r>
            <a:r>
              <a:rPr dirty="0"/>
              <a:t> </a:t>
            </a:r>
            <a:r>
              <a:rPr dirty="0" err="1"/>
              <a:t>الأفراد</a:t>
            </a:r>
            <a:r>
              <a:rPr dirty="0"/>
              <a:t> </a:t>
            </a:r>
            <a:r>
              <a:rPr dirty="0" err="1"/>
              <a:t>للحد</a:t>
            </a:r>
            <a:r>
              <a:rPr dirty="0"/>
              <a:t> </a:t>
            </a:r>
            <a:r>
              <a:rPr dirty="0" err="1"/>
              <a:t>الأدنى</a:t>
            </a:r>
            <a:r>
              <a:rPr dirty="0"/>
              <a:t> </a:t>
            </a:r>
            <a:r>
              <a:rPr dirty="0" err="1"/>
              <a:t>من</a:t>
            </a:r>
            <a:r>
              <a:rPr dirty="0"/>
              <a:t> </a:t>
            </a:r>
            <a:r>
              <a:rPr dirty="0" err="1"/>
              <a:t>الرعاية</a:t>
            </a:r>
            <a:r>
              <a:rPr dirty="0"/>
              <a:t> </a:t>
            </a:r>
            <a:r>
              <a:rPr dirty="0" err="1"/>
              <a:t>نتيجة</a:t>
            </a:r>
            <a:r>
              <a:rPr dirty="0"/>
              <a:t> </a:t>
            </a:r>
            <a:r>
              <a:rPr dirty="0" err="1"/>
              <a:t>النقص</a:t>
            </a:r>
            <a:r>
              <a:rPr dirty="0"/>
              <a:t> </a:t>
            </a:r>
            <a:r>
              <a:rPr dirty="0" err="1"/>
              <a:t>الحاد</a:t>
            </a:r>
            <a:r>
              <a:rPr dirty="0"/>
              <a:t> </a:t>
            </a:r>
            <a:r>
              <a:rPr dirty="0" err="1"/>
              <a:t>في</a:t>
            </a:r>
            <a:r>
              <a:rPr dirty="0"/>
              <a:t> </a:t>
            </a:r>
            <a:r>
              <a:rPr dirty="0" err="1"/>
              <a:t>الأخصائيين</a:t>
            </a:r>
            <a:r>
              <a:rPr dirty="0"/>
              <a:t> </a:t>
            </a:r>
            <a:r>
              <a:rPr dirty="0" err="1"/>
              <a:t>والتمويل</a:t>
            </a:r>
            <a:r>
              <a:rPr dirty="0"/>
              <a:t>.</a:t>
            </a:r>
          </a:p>
          <a:p>
            <a:pPr algn="r" rtl="1">
              <a:spcAft>
                <a:spcPts val="1000"/>
              </a:spcAft>
              <a:defRPr sz="1500" b="0" i="0">
                <a:solidFill>
                  <a:srgbClr val="4A5568"/>
                </a:solidFill>
                <a:latin typeface="Arial"/>
              </a:defRPr>
            </a:pPr>
            <a:r>
              <a:rPr dirty="0"/>
              <a:t>• </a:t>
            </a:r>
            <a:r>
              <a:rPr dirty="0" err="1"/>
              <a:t>تزداد</a:t>
            </a:r>
            <a:r>
              <a:rPr dirty="0"/>
              <a:t> </a:t>
            </a:r>
            <a:r>
              <a:rPr dirty="0" err="1"/>
              <a:t>المعاناة</a:t>
            </a:r>
            <a:r>
              <a:rPr dirty="0"/>
              <a:t> </a:t>
            </a:r>
            <a:r>
              <a:rPr dirty="0" err="1"/>
              <a:t>والاحتياج</a:t>
            </a:r>
            <a:r>
              <a:rPr dirty="0"/>
              <a:t> </a:t>
            </a:r>
            <a:r>
              <a:rPr dirty="0" err="1"/>
              <a:t>بشكل</a:t>
            </a:r>
            <a:r>
              <a:rPr dirty="0"/>
              <a:t> </a:t>
            </a:r>
            <a:r>
              <a:rPr dirty="0" err="1"/>
              <a:t>متسارع</a:t>
            </a:r>
            <a:r>
              <a:rPr dirty="0"/>
              <a:t> </a:t>
            </a:r>
            <a:r>
              <a:rPr dirty="0" err="1"/>
              <a:t>بسبب</a:t>
            </a:r>
            <a:r>
              <a:rPr dirty="0"/>
              <a:t> </a:t>
            </a:r>
            <a:r>
              <a:rPr dirty="0" err="1"/>
              <a:t>التعرض</a:t>
            </a:r>
            <a:r>
              <a:rPr dirty="0"/>
              <a:t> </a:t>
            </a:r>
            <a:r>
              <a:rPr dirty="0" err="1"/>
              <a:t>المستمر</a:t>
            </a:r>
            <a:r>
              <a:rPr dirty="0"/>
              <a:t> </a:t>
            </a:r>
            <a:r>
              <a:rPr dirty="0" err="1"/>
              <a:t>للأزمات</a:t>
            </a:r>
            <a:r>
              <a:rPr dirty="0"/>
              <a:t> </a:t>
            </a:r>
            <a:r>
              <a:rPr dirty="0" err="1"/>
              <a:t>الإنسانية</a:t>
            </a:r>
            <a:r>
              <a:rPr dirty="0"/>
              <a:t> </a:t>
            </a:r>
            <a:r>
              <a:rPr dirty="0" err="1"/>
              <a:t>والنزاعات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65760"/>
            <a:ext cx="11277295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 i="0">
                <a:solidFill>
                  <a:srgbClr val="1A365D"/>
                </a:solidFill>
                <a:latin typeface="Arial"/>
              </a:defRPr>
            </a:pPr>
            <a:r>
              <a:t>المفاهيم الأساسية   |   Core Concepts</a:t>
            </a:r>
          </a:p>
          <a:p>
            <a:pPr algn="ctr">
              <a:defRPr sz="1400" b="0" i="1">
                <a:solidFill>
                  <a:srgbClr val="4A5568"/>
                </a:solidFill>
                <a:latin typeface="Arial"/>
              </a:defRPr>
            </a:pPr>
            <a:r>
              <a:t>الصحة النفسية والدعم النفسي الاجتماعي   •   Mental Health &amp; Psychosocial Support (MHPSS)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645920"/>
            <a:ext cx="530352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  <a:defRPr sz="1400" b="0" i="0">
                <a:solidFill>
                  <a:srgbClr val="4A5568"/>
                </a:solidFill>
                <a:latin typeface="Arial"/>
              </a:defRPr>
            </a:pPr>
            <a:r>
              <a:t>• **Mental Health:** A state of well-being enabling individuals to cope with stress, realize abilities, work, and contribute to society.</a:t>
            </a:r>
          </a:p>
          <a:p>
            <a:pPr algn="l">
              <a:spcAft>
                <a:spcPts val="1000"/>
              </a:spcAft>
              <a:defRPr sz="1400" b="0" i="0">
                <a:solidFill>
                  <a:srgbClr val="4A5568"/>
                </a:solidFill>
                <a:latin typeface="Arial"/>
              </a:defRPr>
            </a:pPr>
            <a:r>
              <a:t>• **Psychosocial Support (PSS):** Any support aiming to protect or promote psychosocial well-being, or prevent and treat disorders.</a:t>
            </a:r>
          </a:p>
          <a:p>
            <a:pPr algn="l">
              <a:spcAft>
                <a:spcPts val="1000"/>
              </a:spcAft>
              <a:defRPr sz="1400" b="0" i="0">
                <a:solidFill>
                  <a:srgbClr val="4A5568"/>
                </a:solidFill>
                <a:latin typeface="Arial"/>
              </a:defRPr>
            </a:pPr>
            <a:r>
              <a:t>• Interventions rely on activating natural family and community support networks first to restore balance during emergencies.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30975" y="1645920"/>
            <a:ext cx="5303520" cy="18261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rtl="1">
              <a:spcAft>
                <a:spcPts val="1000"/>
              </a:spcAft>
              <a:defRPr sz="1500" b="0" i="0">
                <a:solidFill>
                  <a:srgbClr val="4A5568"/>
                </a:solidFill>
                <a:latin typeface="Arial"/>
              </a:defRPr>
            </a:pPr>
            <a:r>
              <a:rPr lang="ar-SY" sz="1600" dirty="0">
                <a:solidFill>
                  <a:srgbClr val="4A5568"/>
                </a:solidFill>
                <a:latin typeface="Arial"/>
              </a:rPr>
              <a:t>• الصحة النفسية حالة من العافية تمكن الفرد من مواجهة الضغوط، وتحقيق إمكاناته، والعمل والمساهمة في مجتمعه.</a:t>
            </a:r>
          </a:p>
          <a:p>
            <a:pPr lvl="0" algn="r" rtl="1">
              <a:spcAft>
                <a:spcPts val="1000"/>
              </a:spcAft>
              <a:defRPr sz="1500" b="0" i="0">
                <a:solidFill>
                  <a:srgbClr val="4A5568"/>
                </a:solidFill>
                <a:latin typeface="Arial"/>
              </a:defRPr>
            </a:pPr>
            <a:r>
              <a:rPr lang="ar-SY" sz="1600" dirty="0">
                <a:solidFill>
                  <a:srgbClr val="4A5568"/>
                </a:solidFill>
                <a:latin typeface="Arial"/>
              </a:rPr>
              <a:t>• الدعم النفسي الاجتماعي (</a:t>
            </a:r>
            <a:r>
              <a:rPr lang="en-US" sz="1600" dirty="0">
                <a:solidFill>
                  <a:srgbClr val="4A5568"/>
                </a:solidFill>
                <a:latin typeface="Arial"/>
              </a:rPr>
              <a:t>PSS</a:t>
            </a:r>
            <a:r>
              <a:rPr lang="tr-TR" sz="1600" dirty="0">
                <a:solidFill>
                  <a:srgbClr val="4A5568"/>
                </a:solidFill>
                <a:latin typeface="Arial"/>
              </a:rPr>
              <a:t> </a:t>
            </a:r>
            <a:r>
              <a:rPr lang="en-US" sz="1600" dirty="0">
                <a:solidFill>
                  <a:srgbClr val="4A5568"/>
                </a:solidFill>
                <a:latin typeface="Arial"/>
              </a:rPr>
              <a:t> </a:t>
            </a:r>
            <a:r>
              <a:rPr lang="ar-SY" sz="1600" dirty="0">
                <a:solidFill>
                  <a:srgbClr val="4A5568"/>
                </a:solidFill>
                <a:latin typeface="Arial"/>
              </a:rPr>
              <a:t>أي دعم يهدف إلى حماية أو تعزيز العافية النفسية والاجتماعية، أو اتلوقاية من الاضطرابات وعلاج الاضطرابات.</a:t>
            </a:r>
          </a:p>
          <a:p>
            <a:pPr lvl="0" algn="r" rtl="1">
              <a:spcAft>
                <a:spcPts val="1000"/>
              </a:spcAft>
              <a:defRPr sz="1500" b="0" i="0">
                <a:solidFill>
                  <a:srgbClr val="4A5568"/>
                </a:solidFill>
                <a:latin typeface="Arial"/>
              </a:defRPr>
            </a:pPr>
            <a:r>
              <a:rPr lang="ar-SY" sz="1600" dirty="0">
                <a:solidFill>
                  <a:srgbClr val="4A5568"/>
                </a:solidFill>
                <a:latin typeface="Arial"/>
              </a:rPr>
              <a:t>• تعتمد التدخلات على تنشيط شبكات الدعم الأسري والمجتمعي الطبيعية أولاً لإعادة التوازن أثناء الأزمات الطارئة.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65760"/>
            <a:ext cx="11277295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 i="0">
                <a:solidFill>
                  <a:srgbClr val="1A365D"/>
                </a:solidFill>
                <a:latin typeface="Arial"/>
              </a:defRPr>
            </a:pPr>
            <a:r>
              <a:t>التدخلات منخفضة الكثافة   |   Low-Intensity Interventions</a:t>
            </a:r>
          </a:p>
          <a:p>
            <a:pPr algn="ctr">
              <a:defRPr sz="1400" b="0" i="1">
                <a:solidFill>
                  <a:srgbClr val="4A5568"/>
                </a:solidFill>
                <a:latin typeface="Arial"/>
              </a:defRPr>
            </a:pPr>
            <a:r>
              <a:t>تدخلات منخفضة الكثافة والتكلفة   •   Low-Intensity &amp; Cost-Effective Interventions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645920"/>
            <a:ext cx="530352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  <a:defRPr sz="1400" b="0" i="0">
                <a:solidFill>
                  <a:srgbClr val="4A5568"/>
                </a:solidFill>
                <a:latin typeface="Arial"/>
              </a:defRPr>
            </a:pPr>
            <a:r>
              <a:t>• Simplified, highly manualized, and transdiagnostic psychological treatments.</a:t>
            </a:r>
          </a:p>
          <a:p>
            <a:pPr algn="l">
              <a:spcAft>
                <a:spcPts val="1000"/>
              </a:spcAft>
              <a:defRPr sz="1400" b="0" i="0">
                <a:solidFill>
                  <a:srgbClr val="4A5568"/>
                </a:solidFill>
                <a:latin typeface="Arial"/>
              </a:defRPr>
            </a:pPr>
            <a:r>
              <a:t>• Designed to use fewer sessions and resources, reducing the burden on scarce specialists in conflict zones.</a:t>
            </a:r>
          </a:p>
          <a:p>
            <a:pPr algn="l">
              <a:spcAft>
                <a:spcPts val="1000"/>
              </a:spcAft>
              <a:defRPr sz="1400" b="0" i="0">
                <a:solidFill>
                  <a:srgbClr val="4A5568"/>
                </a:solidFill>
                <a:latin typeface="Arial"/>
              </a:defRPr>
            </a:pPr>
            <a:r>
              <a:t>• Their core advantage is being **'scalable'** to reach large populations via trained non-specialized cadres.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30975" y="1645920"/>
            <a:ext cx="5303520" cy="1733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spcAft>
                <a:spcPts val="1000"/>
              </a:spcAft>
              <a:defRPr sz="1500" b="0" i="0">
                <a:solidFill>
                  <a:srgbClr val="4A5568"/>
                </a:solidFill>
                <a:latin typeface="Arial"/>
              </a:defRPr>
            </a:pPr>
            <a:r>
              <a:rPr dirty="0"/>
              <a:t>• </a:t>
            </a:r>
            <a:r>
              <a:rPr dirty="0" err="1"/>
              <a:t>هي</a:t>
            </a:r>
            <a:r>
              <a:rPr dirty="0"/>
              <a:t> </a:t>
            </a:r>
            <a:r>
              <a:rPr dirty="0" err="1"/>
              <a:t>علاجات</a:t>
            </a:r>
            <a:r>
              <a:rPr dirty="0"/>
              <a:t> </a:t>
            </a:r>
            <a:r>
              <a:rPr dirty="0" err="1"/>
              <a:t>مبسطة</a:t>
            </a:r>
            <a:r>
              <a:rPr dirty="0"/>
              <a:t>، </a:t>
            </a:r>
            <a:r>
              <a:rPr dirty="0" err="1"/>
              <a:t>عالية</a:t>
            </a:r>
            <a:r>
              <a:rPr dirty="0"/>
              <a:t> </a:t>
            </a:r>
            <a:r>
              <a:rPr dirty="0" err="1"/>
              <a:t>البروتوكولية</a:t>
            </a:r>
            <a:r>
              <a:rPr dirty="0"/>
              <a:t> (Manualized)، </a:t>
            </a:r>
            <a:r>
              <a:rPr dirty="0" err="1"/>
              <a:t>وعابرة</a:t>
            </a:r>
            <a:r>
              <a:rPr dirty="0"/>
              <a:t> </a:t>
            </a:r>
            <a:r>
              <a:rPr dirty="0" err="1"/>
              <a:t>للتشخيص</a:t>
            </a:r>
            <a:r>
              <a:rPr dirty="0"/>
              <a:t> (Transdiagnostic).</a:t>
            </a:r>
          </a:p>
          <a:p>
            <a:pPr algn="r" rtl="1">
              <a:spcAft>
                <a:spcPts val="1000"/>
              </a:spcAft>
              <a:defRPr sz="1500" b="0" i="0">
                <a:solidFill>
                  <a:srgbClr val="4A5568"/>
                </a:solidFill>
                <a:latin typeface="Arial"/>
              </a:defRPr>
            </a:pPr>
            <a:r>
              <a:rPr dirty="0"/>
              <a:t>• </a:t>
            </a:r>
            <a:r>
              <a:rPr dirty="0" err="1"/>
              <a:t>صُممت</a:t>
            </a:r>
            <a:r>
              <a:rPr dirty="0"/>
              <a:t> </a:t>
            </a:r>
            <a:r>
              <a:rPr dirty="0" err="1"/>
              <a:t>لتستهلك</a:t>
            </a:r>
            <a:r>
              <a:rPr dirty="0"/>
              <a:t> </a:t>
            </a:r>
            <a:r>
              <a:rPr dirty="0" err="1"/>
              <a:t>وقتاً</a:t>
            </a:r>
            <a:r>
              <a:rPr dirty="0"/>
              <a:t> </a:t>
            </a:r>
            <a:r>
              <a:rPr dirty="0" err="1"/>
              <a:t>وجلسات</a:t>
            </a:r>
            <a:r>
              <a:rPr dirty="0"/>
              <a:t> </a:t>
            </a:r>
            <a:r>
              <a:rPr dirty="0" err="1"/>
              <a:t>أقل</a:t>
            </a:r>
            <a:r>
              <a:rPr dirty="0"/>
              <a:t>، </a:t>
            </a:r>
            <a:r>
              <a:rPr dirty="0" err="1"/>
              <a:t>مما</a:t>
            </a:r>
            <a:r>
              <a:rPr dirty="0"/>
              <a:t> </a:t>
            </a:r>
            <a:r>
              <a:rPr dirty="0" err="1"/>
              <a:t>يقلل</a:t>
            </a:r>
            <a:r>
              <a:rPr dirty="0"/>
              <a:t> </a:t>
            </a:r>
            <a:r>
              <a:rPr dirty="0" err="1"/>
              <a:t>العبء</a:t>
            </a:r>
            <a:r>
              <a:rPr dirty="0"/>
              <a:t> </a:t>
            </a:r>
            <a:r>
              <a:rPr dirty="0" err="1"/>
              <a:t>على</a:t>
            </a:r>
            <a:r>
              <a:rPr dirty="0"/>
              <a:t> </a:t>
            </a:r>
            <a:r>
              <a:rPr dirty="0" err="1"/>
              <a:t>المتخصصين</a:t>
            </a:r>
            <a:r>
              <a:rPr dirty="0"/>
              <a:t> </a:t>
            </a:r>
            <a:r>
              <a:rPr dirty="0" err="1"/>
              <a:t>النادرين</a:t>
            </a:r>
            <a:r>
              <a:rPr dirty="0"/>
              <a:t> </a:t>
            </a:r>
            <a:r>
              <a:rPr dirty="0" err="1"/>
              <a:t>في</a:t>
            </a:r>
            <a:r>
              <a:rPr dirty="0"/>
              <a:t> </a:t>
            </a:r>
            <a:r>
              <a:rPr dirty="0" err="1"/>
              <a:t>مناطق</a:t>
            </a:r>
            <a:r>
              <a:rPr dirty="0"/>
              <a:t> </a:t>
            </a:r>
            <a:r>
              <a:rPr dirty="0" err="1"/>
              <a:t>النزاع</a:t>
            </a:r>
            <a:r>
              <a:rPr dirty="0"/>
              <a:t>.</a:t>
            </a:r>
          </a:p>
          <a:p>
            <a:pPr algn="r" rtl="1">
              <a:spcAft>
                <a:spcPts val="1000"/>
              </a:spcAft>
              <a:defRPr sz="1500" b="0" i="0">
                <a:solidFill>
                  <a:srgbClr val="4A5568"/>
                </a:solidFill>
                <a:latin typeface="Arial"/>
              </a:defRPr>
            </a:pPr>
            <a:r>
              <a:rPr dirty="0"/>
              <a:t>• </a:t>
            </a:r>
            <a:r>
              <a:rPr dirty="0" err="1"/>
              <a:t>ميزتها</a:t>
            </a:r>
            <a:r>
              <a:rPr dirty="0"/>
              <a:t> </a:t>
            </a:r>
            <a:r>
              <a:rPr dirty="0" err="1"/>
              <a:t>الأساسية</a:t>
            </a:r>
            <a:r>
              <a:rPr dirty="0"/>
              <a:t> </a:t>
            </a:r>
            <a:r>
              <a:rPr dirty="0" err="1"/>
              <a:t>هي</a:t>
            </a:r>
            <a:r>
              <a:rPr dirty="0"/>
              <a:t> **'</a:t>
            </a:r>
            <a:r>
              <a:rPr dirty="0" err="1"/>
              <a:t>القابلية</a:t>
            </a:r>
            <a:r>
              <a:rPr dirty="0"/>
              <a:t> </a:t>
            </a:r>
            <a:r>
              <a:rPr dirty="0" err="1"/>
              <a:t>للتوسع</a:t>
            </a:r>
            <a:r>
              <a:rPr dirty="0"/>
              <a:t>'** (Scalable) </a:t>
            </a:r>
            <a:r>
              <a:rPr dirty="0" err="1"/>
              <a:t>لتغطية</a:t>
            </a:r>
            <a:r>
              <a:rPr dirty="0"/>
              <a:t> </a:t>
            </a:r>
            <a:r>
              <a:rPr dirty="0" err="1"/>
              <a:t>أعداد</a:t>
            </a:r>
            <a:r>
              <a:rPr dirty="0"/>
              <a:t> </a:t>
            </a:r>
            <a:r>
              <a:rPr dirty="0" err="1"/>
              <a:t>ضخمة</a:t>
            </a:r>
            <a:r>
              <a:rPr dirty="0"/>
              <a:t> </a:t>
            </a:r>
            <a:r>
              <a:rPr dirty="0" err="1"/>
              <a:t>عبر</a:t>
            </a:r>
            <a:r>
              <a:rPr dirty="0"/>
              <a:t> </a:t>
            </a:r>
            <a:r>
              <a:rPr dirty="0" err="1"/>
              <a:t>كوادر</a:t>
            </a:r>
            <a:r>
              <a:rPr dirty="0"/>
              <a:t> </a:t>
            </a:r>
            <a:r>
              <a:rPr dirty="0" err="1"/>
              <a:t>غير</a:t>
            </a:r>
            <a:r>
              <a:rPr dirty="0"/>
              <a:t> </a:t>
            </a:r>
            <a:r>
              <a:rPr dirty="0" err="1"/>
              <a:t>متخصصة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65760"/>
            <a:ext cx="11277295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 i="0">
                <a:solidFill>
                  <a:srgbClr val="1A365D"/>
                </a:solidFill>
                <a:latin typeface="Arial"/>
              </a:defRPr>
            </a:pPr>
            <a:r>
              <a:t>مستويات الاضطرابات   |   Severity Levels</a:t>
            </a:r>
          </a:p>
          <a:p>
            <a:pPr algn="ctr">
              <a:defRPr sz="1400" b="0" i="1">
                <a:solidFill>
                  <a:srgbClr val="4A5568"/>
                </a:solidFill>
                <a:latin typeface="Arial"/>
              </a:defRPr>
            </a:pPr>
            <a:r>
              <a:t>مستويات حدة الحالات النفسية   •   Severity of Mental Conditions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645920"/>
            <a:ext cx="530352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  <a:defRPr sz="1400" b="0" i="0">
                <a:solidFill>
                  <a:srgbClr val="4A5568"/>
                </a:solidFill>
                <a:latin typeface="Arial"/>
              </a:defRPr>
            </a:pPr>
            <a:r>
              <a:t>• **Mild to Moderate:** Distress driven by adversity impacting daily functioning (e.g., common anxiety, mild depression).</a:t>
            </a:r>
          </a:p>
          <a:p>
            <a:pPr algn="l">
              <a:spcAft>
                <a:spcPts val="1000"/>
              </a:spcAft>
              <a:defRPr sz="1400" b="0" i="0">
                <a:solidFill>
                  <a:srgbClr val="4A5568"/>
                </a:solidFill>
                <a:latin typeface="Arial"/>
              </a:defRPr>
            </a:pPr>
            <a:r>
              <a:t>• **Severe &amp; Complex:** Profound functional impairment requiring specialized clinical or psychiatric care.</a:t>
            </a:r>
          </a:p>
          <a:p>
            <a:pPr algn="l">
              <a:spcAft>
                <a:spcPts val="1000"/>
              </a:spcAft>
              <a:defRPr sz="1400" b="0" i="0">
                <a:solidFill>
                  <a:srgbClr val="4A5568"/>
                </a:solidFill>
                <a:latin typeface="Arial"/>
              </a:defRPr>
            </a:pPr>
            <a:r>
              <a:t>• *Severe Examples:* Complex PTSD, psychotic disorders (Schizophrenia), and acute suicidal risk.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6711" y="1645920"/>
            <a:ext cx="4527783" cy="1733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spcAft>
                <a:spcPts val="1000"/>
              </a:spcAft>
              <a:defRPr sz="1500" b="0" i="0">
                <a:solidFill>
                  <a:srgbClr val="4A5568"/>
                </a:solidFill>
                <a:latin typeface="Arial"/>
              </a:defRPr>
            </a:pPr>
            <a:r>
              <a:rPr dirty="0"/>
              <a:t>• </a:t>
            </a:r>
            <a:r>
              <a:rPr dirty="0" err="1"/>
              <a:t>الخفيفة</a:t>
            </a:r>
            <a:r>
              <a:rPr dirty="0"/>
              <a:t> </a:t>
            </a:r>
            <a:r>
              <a:rPr lang="ar-SY" dirty="0"/>
              <a:t>والمتوسطة</a:t>
            </a:r>
            <a:r>
              <a:rPr dirty="0"/>
              <a:t> </a:t>
            </a:r>
            <a:r>
              <a:rPr dirty="0" err="1"/>
              <a:t>ضيق</a:t>
            </a:r>
            <a:r>
              <a:rPr dirty="0"/>
              <a:t> </a:t>
            </a:r>
            <a:r>
              <a:rPr dirty="0" err="1"/>
              <a:t>نفسي</a:t>
            </a:r>
            <a:r>
              <a:rPr dirty="0"/>
              <a:t> </a:t>
            </a:r>
            <a:r>
              <a:rPr dirty="0" err="1"/>
              <a:t>ناتج</a:t>
            </a:r>
            <a:r>
              <a:rPr dirty="0"/>
              <a:t> </a:t>
            </a:r>
            <a:r>
              <a:rPr dirty="0" err="1"/>
              <a:t>عن</a:t>
            </a:r>
            <a:r>
              <a:rPr dirty="0"/>
              <a:t> </a:t>
            </a:r>
            <a:r>
              <a:rPr dirty="0" err="1"/>
              <a:t>الأزمات</a:t>
            </a:r>
            <a:r>
              <a:rPr dirty="0"/>
              <a:t> </a:t>
            </a:r>
            <a:r>
              <a:rPr dirty="0" err="1"/>
              <a:t>يؤثر</a:t>
            </a:r>
            <a:r>
              <a:rPr dirty="0"/>
              <a:t> </a:t>
            </a:r>
            <a:r>
              <a:rPr dirty="0" err="1"/>
              <a:t>جزئياً</a:t>
            </a:r>
            <a:r>
              <a:rPr dirty="0"/>
              <a:t> </a:t>
            </a:r>
            <a:r>
              <a:rPr dirty="0" err="1"/>
              <a:t>على</a:t>
            </a:r>
            <a:r>
              <a:rPr dirty="0"/>
              <a:t> </a:t>
            </a:r>
            <a:r>
              <a:rPr dirty="0" err="1"/>
              <a:t>الأداء</a:t>
            </a:r>
            <a:r>
              <a:rPr dirty="0"/>
              <a:t> </a:t>
            </a:r>
            <a:r>
              <a:rPr dirty="0" err="1"/>
              <a:t>اليومي</a:t>
            </a:r>
            <a:r>
              <a:rPr dirty="0"/>
              <a:t> (</a:t>
            </a:r>
            <a:r>
              <a:rPr dirty="0" err="1"/>
              <a:t>مثل</a:t>
            </a:r>
            <a:r>
              <a:rPr dirty="0"/>
              <a:t>: </a:t>
            </a:r>
            <a:r>
              <a:rPr lang="ar-SY" dirty="0"/>
              <a:t>القلق</a:t>
            </a:r>
            <a:r>
              <a:rPr dirty="0"/>
              <a:t> </a:t>
            </a:r>
            <a:r>
              <a:rPr dirty="0" err="1"/>
              <a:t>والاكتئاب</a:t>
            </a:r>
            <a:r>
              <a:rPr dirty="0"/>
              <a:t> </a:t>
            </a:r>
            <a:r>
              <a:rPr dirty="0" err="1"/>
              <a:t>الخفيف</a:t>
            </a:r>
            <a:r>
              <a:rPr dirty="0"/>
              <a:t>).</a:t>
            </a:r>
          </a:p>
          <a:p>
            <a:pPr algn="r" rtl="1">
              <a:spcAft>
                <a:spcPts val="1000"/>
              </a:spcAft>
              <a:defRPr sz="1500" b="0" i="0">
                <a:solidFill>
                  <a:srgbClr val="4A5568"/>
                </a:solidFill>
                <a:latin typeface="Arial"/>
              </a:defRPr>
            </a:pPr>
            <a:r>
              <a:rPr dirty="0"/>
              <a:t>• </a:t>
            </a:r>
            <a:r>
              <a:rPr dirty="0" err="1"/>
              <a:t>الشديدة</a:t>
            </a:r>
            <a:r>
              <a:rPr dirty="0"/>
              <a:t> </a:t>
            </a:r>
            <a:r>
              <a:rPr lang="ar-SY" dirty="0"/>
              <a:t>/الحادة</a:t>
            </a:r>
            <a:r>
              <a:rPr dirty="0"/>
              <a:t> </a:t>
            </a:r>
            <a:r>
              <a:rPr dirty="0" err="1"/>
              <a:t>تدهور</a:t>
            </a:r>
            <a:r>
              <a:rPr dirty="0"/>
              <a:t> </a:t>
            </a:r>
            <a:r>
              <a:rPr dirty="0" err="1"/>
              <a:t>وظيفي</a:t>
            </a:r>
            <a:r>
              <a:rPr dirty="0"/>
              <a:t> </a:t>
            </a:r>
            <a:r>
              <a:rPr dirty="0" err="1"/>
              <a:t>واجتماعي</a:t>
            </a:r>
            <a:r>
              <a:rPr dirty="0"/>
              <a:t> </a:t>
            </a:r>
            <a:r>
              <a:rPr dirty="0" err="1"/>
              <a:t>حاد</a:t>
            </a:r>
            <a:r>
              <a:rPr dirty="0"/>
              <a:t> </a:t>
            </a:r>
            <a:r>
              <a:rPr dirty="0" err="1"/>
              <a:t>يتطلب</a:t>
            </a:r>
            <a:r>
              <a:rPr dirty="0"/>
              <a:t> </a:t>
            </a:r>
            <a:r>
              <a:rPr dirty="0" err="1"/>
              <a:t>تدخلاً</a:t>
            </a:r>
            <a:r>
              <a:rPr dirty="0"/>
              <a:t> </a:t>
            </a:r>
            <a:r>
              <a:rPr dirty="0" err="1"/>
              <a:t>عيادياً</a:t>
            </a:r>
            <a:r>
              <a:rPr dirty="0"/>
              <a:t> </a:t>
            </a:r>
            <a:r>
              <a:rPr dirty="0" err="1"/>
              <a:t>أو</a:t>
            </a:r>
            <a:r>
              <a:rPr dirty="0"/>
              <a:t> </a:t>
            </a:r>
            <a:r>
              <a:rPr dirty="0" err="1"/>
              <a:t>دوائياً</a:t>
            </a:r>
            <a:r>
              <a:rPr dirty="0"/>
              <a:t> </a:t>
            </a:r>
            <a:r>
              <a:rPr dirty="0" err="1"/>
              <a:t>تخصصياً</a:t>
            </a:r>
            <a:r>
              <a:rPr dirty="0"/>
              <a:t> </a:t>
            </a:r>
            <a:r>
              <a:rPr dirty="0" err="1"/>
              <a:t>لحماية</a:t>
            </a:r>
            <a:r>
              <a:rPr dirty="0"/>
              <a:t> </a:t>
            </a:r>
            <a:r>
              <a:rPr dirty="0" err="1"/>
              <a:t>المريض</a:t>
            </a:r>
            <a:r>
              <a:rPr dirty="0"/>
              <a:t>.</a:t>
            </a:r>
          </a:p>
          <a:p>
            <a:pPr algn="r" rtl="1">
              <a:spcAft>
                <a:spcPts val="1000"/>
              </a:spcAft>
              <a:defRPr sz="1500" b="0" i="0">
                <a:solidFill>
                  <a:srgbClr val="4A5568"/>
                </a:solidFill>
                <a:latin typeface="Arial"/>
              </a:defRPr>
            </a:pPr>
            <a:r>
              <a:rPr dirty="0"/>
              <a:t>•</a:t>
            </a:r>
            <a:r>
              <a:rPr lang="ar-SY" dirty="0"/>
              <a:t>أمثلة</a:t>
            </a:r>
            <a:r>
              <a:rPr dirty="0"/>
              <a:t> </a:t>
            </a:r>
            <a:r>
              <a:rPr dirty="0" err="1"/>
              <a:t>للحالات</a:t>
            </a:r>
            <a:r>
              <a:rPr dirty="0"/>
              <a:t> </a:t>
            </a:r>
            <a:r>
              <a:rPr dirty="0" err="1"/>
              <a:t>الشديدة</a:t>
            </a:r>
            <a:r>
              <a:rPr dirty="0"/>
              <a:t>:</a:t>
            </a:r>
            <a:r>
              <a:rPr lang="ar-SY" dirty="0"/>
              <a:t>الاكتئاب الشديد ، الوسواس القهري</a:t>
            </a:r>
            <a:r>
              <a:rPr dirty="0"/>
              <a:t>* </a:t>
            </a:r>
            <a:r>
              <a:rPr dirty="0" err="1"/>
              <a:t>اضطراب</a:t>
            </a:r>
            <a:r>
              <a:rPr lang="ar-SY" dirty="0"/>
              <a:t> الكرب</a:t>
            </a:r>
            <a:r>
              <a:rPr dirty="0"/>
              <a:t> </a:t>
            </a:r>
            <a:r>
              <a:rPr dirty="0" err="1"/>
              <a:t>ما</a:t>
            </a:r>
            <a:r>
              <a:rPr dirty="0"/>
              <a:t> </a:t>
            </a:r>
            <a:r>
              <a:rPr dirty="0" err="1"/>
              <a:t>بعد</a:t>
            </a:r>
            <a:r>
              <a:rPr dirty="0"/>
              <a:t> </a:t>
            </a:r>
            <a:r>
              <a:rPr dirty="0" err="1"/>
              <a:t>الصدمة</a:t>
            </a:r>
            <a:r>
              <a:rPr dirty="0"/>
              <a:t> (PTSD)، </a:t>
            </a:r>
            <a:r>
              <a:rPr dirty="0" err="1"/>
              <a:t>الذهان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B68F8-1627-5D4C-56AF-B901E20211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22193A0-AFD7-D1AD-5CC6-32F063AB41EE}"/>
              </a:ext>
            </a:extLst>
          </p:cNvPr>
          <p:cNvSpPr txBox="1"/>
          <p:nvPr/>
        </p:nvSpPr>
        <p:spPr>
          <a:xfrm>
            <a:off x="457200" y="365760"/>
            <a:ext cx="112772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 i="0">
                <a:solidFill>
                  <a:srgbClr val="1A365D"/>
                </a:solidFill>
                <a:latin typeface="Arial"/>
              </a:defRPr>
            </a:pPr>
            <a:r>
              <a:rPr lang="ar-SY" dirty="0"/>
              <a:t>انتشار الاضطرابات النفسية </a:t>
            </a:r>
            <a:r>
              <a:rPr dirty="0"/>
              <a:t>|   </a:t>
            </a:r>
            <a:r>
              <a:rPr lang="tr-TR" dirty="0"/>
              <a:t>Mental health desordrs </a:t>
            </a:r>
            <a:r>
              <a:rPr lang="en-US" sz="2400" b="1" dirty="0"/>
              <a:t>Prevalence </a:t>
            </a:r>
            <a:endParaRPr lang="tr-TR" sz="24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962EB0C-117A-F098-01E8-14917FA10C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7422" y="1052706"/>
            <a:ext cx="6404578" cy="522922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EBC929D-814E-B591-35CB-D59C1389B0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59" y="1052706"/>
            <a:ext cx="5716520" cy="505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004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65760"/>
            <a:ext cx="11277295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 i="0">
                <a:solidFill>
                  <a:srgbClr val="1A365D"/>
                </a:solidFill>
                <a:latin typeface="Arial"/>
              </a:defRPr>
            </a:pPr>
            <a:r>
              <a:t>أهم البرامج العالمية   |   Evidence-Based Global Programs</a:t>
            </a:r>
          </a:p>
          <a:p>
            <a:pPr algn="ctr">
              <a:defRPr sz="1400" b="0" i="1">
                <a:solidFill>
                  <a:srgbClr val="4A5568"/>
                </a:solidFill>
                <a:latin typeface="Arial"/>
              </a:defRPr>
            </a:pPr>
            <a:r>
              <a:t>برامج أممية مثبتة بالبراهين   •   Key Evidence-Based Interventions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645920"/>
            <a:ext cx="530352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  <a:defRPr sz="1400" b="0" i="0">
                <a:solidFill>
                  <a:srgbClr val="4A5568"/>
                </a:solidFill>
                <a:latin typeface="Arial"/>
              </a:defRPr>
            </a:pPr>
            <a:r>
              <a:t>• **Problem Management Plus (PM+):** A brief 5-session transdiagnostic intervention for adults (Individual/Group).</a:t>
            </a:r>
          </a:p>
          <a:p>
            <a:pPr algn="l">
              <a:spcAft>
                <a:spcPts val="1000"/>
              </a:spcAft>
              <a:defRPr sz="1400" b="0" i="0">
                <a:solidFill>
                  <a:srgbClr val="4A5568"/>
                </a:solidFill>
                <a:latin typeface="Arial"/>
              </a:defRPr>
            </a:pPr>
            <a:r>
              <a:t>• **Step-by-Step (SbS):** A guided digital intervention delivered via smartphone/web for depression and anxiety.</a:t>
            </a:r>
          </a:p>
          <a:p>
            <a:pPr algn="l">
              <a:spcAft>
                <a:spcPts val="1000"/>
              </a:spcAft>
              <a:defRPr sz="1400" b="0" i="0">
                <a:solidFill>
                  <a:srgbClr val="4A5568"/>
                </a:solidFill>
                <a:latin typeface="Arial"/>
              </a:defRPr>
            </a:pPr>
            <a:r>
              <a:t>• **Doing What Matters in Times of Stress (DWM):** A multimedia, group-based stress management protocol.</a:t>
            </a:r>
          </a:p>
          <a:p>
            <a:pPr algn="l">
              <a:spcAft>
                <a:spcPts val="1000"/>
              </a:spcAft>
              <a:defRPr sz="1400" b="0" i="0">
                <a:solidFill>
                  <a:srgbClr val="4A5568"/>
                </a:solidFill>
                <a:latin typeface="Arial"/>
              </a:defRPr>
            </a:pPr>
            <a:r>
              <a:t>• **Early Adolescent Skills for Emotions (EASE):** Group intervention targeting early adolescent distress.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30975" y="1645920"/>
            <a:ext cx="5303520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spcAft>
                <a:spcPts val="1000"/>
              </a:spcAft>
              <a:defRPr sz="1500" b="0" i="0">
                <a:solidFill>
                  <a:srgbClr val="4A5568"/>
                </a:solidFill>
                <a:latin typeface="Arial"/>
              </a:defRPr>
            </a:pPr>
            <a:r>
              <a:rPr dirty="0"/>
              <a:t>• </a:t>
            </a:r>
            <a:r>
              <a:rPr dirty="0" err="1"/>
              <a:t>إدارة</a:t>
            </a:r>
            <a:r>
              <a:rPr dirty="0"/>
              <a:t> </a:t>
            </a:r>
            <a:r>
              <a:rPr dirty="0" err="1"/>
              <a:t>المشكلات</a:t>
            </a:r>
            <a:r>
              <a:rPr dirty="0"/>
              <a:t> </a:t>
            </a:r>
            <a:r>
              <a:rPr dirty="0" err="1"/>
              <a:t>بتوسع</a:t>
            </a:r>
            <a:r>
              <a:rPr dirty="0"/>
              <a:t> (+PM </a:t>
            </a:r>
            <a:r>
              <a:rPr dirty="0" err="1"/>
              <a:t>تدخل</a:t>
            </a:r>
            <a:r>
              <a:rPr dirty="0"/>
              <a:t> </a:t>
            </a:r>
            <a:r>
              <a:rPr dirty="0" err="1"/>
              <a:t>وجيز</a:t>
            </a:r>
            <a:r>
              <a:rPr dirty="0"/>
              <a:t> (5 </a:t>
            </a:r>
            <a:r>
              <a:rPr dirty="0" err="1"/>
              <a:t>جلسات</a:t>
            </a:r>
            <a:r>
              <a:rPr dirty="0"/>
              <a:t>) </a:t>
            </a:r>
            <a:r>
              <a:rPr dirty="0" err="1"/>
              <a:t>للبالغين</a:t>
            </a:r>
            <a:r>
              <a:rPr dirty="0"/>
              <a:t> </a:t>
            </a:r>
            <a:r>
              <a:rPr dirty="0" err="1"/>
              <a:t>عابر</a:t>
            </a:r>
            <a:r>
              <a:rPr dirty="0"/>
              <a:t> </a:t>
            </a:r>
            <a:r>
              <a:rPr dirty="0" err="1"/>
              <a:t>للتشخيص</a:t>
            </a:r>
            <a:r>
              <a:rPr dirty="0"/>
              <a:t> (</a:t>
            </a:r>
            <a:r>
              <a:rPr dirty="0" err="1"/>
              <a:t>فردي</a:t>
            </a:r>
            <a:r>
              <a:rPr dirty="0"/>
              <a:t>/</a:t>
            </a:r>
            <a:r>
              <a:rPr dirty="0" err="1"/>
              <a:t>جماعي</a:t>
            </a:r>
            <a:r>
              <a:rPr dirty="0"/>
              <a:t>).</a:t>
            </a:r>
          </a:p>
          <a:p>
            <a:pPr algn="r" rtl="1">
              <a:spcAft>
                <a:spcPts val="1000"/>
              </a:spcAft>
              <a:defRPr sz="1500" b="0" i="0">
                <a:solidFill>
                  <a:srgbClr val="4A5568"/>
                </a:solidFill>
                <a:latin typeface="Arial"/>
              </a:defRPr>
            </a:pPr>
            <a:r>
              <a:rPr dirty="0"/>
              <a:t>• </a:t>
            </a:r>
            <a:r>
              <a:rPr dirty="0" err="1"/>
              <a:t>خطوة</a:t>
            </a:r>
            <a:r>
              <a:rPr dirty="0"/>
              <a:t> </a:t>
            </a:r>
            <a:r>
              <a:rPr dirty="0" err="1"/>
              <a:t>بخطوة</a:t>
            </a:r>
            <a:r>
              <a:rPr dirty="0"/>
              <a:t> (</a:t>
            </a:r>
            <a:r>
              <a:rPr dirty="0" err="1"/>
              <a:t>SbS</a:t>
            </a:r>
            <a:r>
              <a:rPr dirty="0"/>
              <a:t> </a:t>
            </a:r>
            <a:r>
              <a:rPr dirty="0" err="1"/>
              <a:t>التكيف</a:t>
            </a:r>
            <a:r>
              <a:rPr dirty="0"/>
              <a:t> </a:t>
            </a:r>
            <a:r>
              <a:rPr dirty="0" err="1"/>
              <a:t>الرقمي</a:t>
            </a:r>
            <a:r>
              <a:rPr dirty="0"/>
              <a:t> </a:t>
            </a:r>
            <a:r>
              <a:rPr dirty="0" err="1"/>
              <a:t>الموجه</a:t>
            </a:r>
            <a:r>
              <a:rPr dirty="0"/>
              <a:t> </a:t>
            </a:r>
            <a:r>
              <a:rPr dirty="0" err="1"/>
              <a:t>عبر</a:t>
            </a:r>
            <a:r>
              <a:rPr dirty="0"/>
              <a:t> </a:t>
            </a:r>
            <a:r>
              <a:rPr dirty="0" err="1"/>
              <a:t>الإنترنت</a:t>
            </a:r>
            <a:r>
              <a:rPr dirty="0"/>
              <a:t> </a:t>
            </a:r>
            <a:r>
              <a:rPr dirty="0" err="1"/>
              <a:t>لعلاج</a:t>
            </a:r>
            <a:r>
              <a:rPr dirty="0"/>
              <a:t> </a:t>
            </a:r>
            <a:r>
              <a:rPr dirty="0" err="1"/>
              <a:t>الاكتئاب</a:t>
            </a:r>
            <a:r>
              <a:rPr dirty="0"/>
              <a:t> </a:t>
            </a:r>
            <a:r>
              <a:rPr dirty="0" err="1"/>
              <a:t>والقلق</a:t>
            </a:r>
            <a:r>
              <a:rPr dirty="0"/>
              <a:t>.</a:t>
            </a:r>
          </a:p>
          <a:p>
            <a:pPr algn="r" rtl="1">
              <a:spcAft>
                <a:spcPts val="1000"/>
              </a:spcAft>
              <a:defRPr sz="1500" b="0" i="0">
                <a:solidFill>
                  <a:srgbClr val="4A5568"/>
                </a:solidFill>
                <a:latin typeface="Arial"/>
              </a:defRPr>
            </a:pPr>
            <a:r>
              <a:rPr dirty="0"/>
              <a:t>• </a:t>
            </a:r>
            <a:r>
              <a:rPr dirty="0" err="1"/>
              <a:t>القيام</a:t>
            </a:r>
            <a:r>
              <a:rPr dirty="0"/>
              <a:t> </a:t>
            </a:r>
            <a:r>
              <a:rPr dirty="0" err="1"/>
              <a:t>بما</a:t>
            </a:r>
            <a:r>
              <a:rPr dirty="0"/>
              <a:t> </a:t>
            </a:r>
            <a:r>
              <a:rPr dirty="0" err="1"/>
              <a:t>يهم</a:t>
            </a:r>
            <a:r>
              <a:rPr dirty="0"/>
              <a:t> </a:t>
            </a:r>
            <a:r>
              <a:rPr dirty="0" err="1"/>
              <a:t>في</a:t>
            </a:r>
            <a:r>
              <a:rPr dirty="0"/>
              <a:t> </a:t>
            </a:r>
            <a:r>
              <a:rPr dirty="0" err="1"/>
              <a:t>أوقات</a:t>
            </a:r>
            <a:r>
              <a:rPr dirty="0"/>
              <a:t> </a:t>
            </a:r>
            <a:r>
              <a:rPr dirty="0" err="1"/>
              <a:t>التوتر</a:t>
            </a:r>
            <a:r>
              <a:rPr dirty="0"/>
              <a:t> (DWM </a:t>
            </a:r>
            <a:r>
              <a:rPr dirty="0" err="1"/>
              <a:t>بروتوكول</a:t>
            </a:r>
            <a:r>
              <a:rPr dirty="0"/>
              <a:t> </a:t>
            </a:r>
            <a:r>
              <a:rPr dirty="0" err="1"/>
              <a:t>مساعدة</a:t>
            </a:r>
            <a:r>
              <a:rPr dirty="0"/>
              <a:t> </a:t>
            </a:r>
            <a:r>
              <a:rPr dirty="0" err="1"/>
              <a:t>ذاتية</a:t>
            </a:r>
            <a:r>
              <a:rPr dirty="0"/>
              <a:t> </a:t>
            </a:r>
            <a:r>
              <a:rPr dirty="0" err="1"/>
              <a:t>جماعي</a:t>
            </a:r>
            <a:r>
              <a:rPr dirty="0"/>
              <a:t> </a:t>
            </a:r>
            <a:r>
              <a:rPr dirty="0" err="1"/>
              <a:t>وجيز</a:t>
            </a:r>
            <a:r>
              <a:rPr dirty="0"/>
              <a:t> </a:t>
            </a:r>
            <a:r>
              <a:rPr dirty="0" err="1"/>
              <a:t>لإدارة</a:t>
            </a:r>
            <a:r>
              <a:rPr dirty="0"/>
              <a:t> </a:t>
            </a:r>
            <a:r>
              <a:rPr dirty="0" err="1"/>
              <a:t>الإجهاد</a:t>
            </a:r>
            <a:r>
              <a:rPr dirty="0"/>
              <a:t> </a:t>
            </a:r>
            <a:r>
              <a:rPr dirty="0" err="1"/>
              <a:t>الحاد</a:t>
            </a:r>
            <a:r>
              <a:rPr dirty="0"/>
              <a:t>.</a:t>
            </a:r>
          </a:p>
          <a:p>
            <a:pPr algn="r" rtl="1">
              <a:spcAft>
                <a:spcPts val="1000"/>
              </a:spcAft>
              <a:defRPr sz="1500" b="0" i="0">
                <a:solidFill>
                  <a:srgbClr val="4A5568"/>
                </a:solidFill>
                <a:latin typeface="Arial"/>
              </a:defRPr>
            </a:pPr>
            <a:r>
              <a:rPr dirty="0"/>
              <a:t>• </a:t>
            </a:r>
            <a:r>
              <a:rPr dirty="0" err="1"/>
              <a:t>المهارات</a:t>
            </a:r>
            <a:r>
              <a:rPr dirty="0"/>
              <a:t> </a:t>
            </a:r>
            <a:r>
              <a:rPr dirty="0" err="1"/>
              <a:t>الوجدانية</a:t>
            </a:r>
            <a:r>
              <a:rPr dirty="0"/>
              <a:t> </a:t>
            </a:r>
            <a:r>
              <a:rPr dirty="0" err="1"/>
              <a:t>للمراهقين</a:t>
            </a:r>
            <a:r>
              <a:rPr dirty="0"/>
              <a:t> </a:t>
            </a:r>
            <a:r>
              <a:rPr dirty="0" err="1"/>
              <a:t>المبكرين</a:t>
            </a:r>
            <a:r>
              <a:rPr dirty="0"/>
              <a:t> (EASE </a:t>
            </a:r>
            <a:r>
              <a:rPr dirty="0" err="1"/>
              <a:t>مخصص</a:t>
            </a:r>
            <a:r>
              <a:rPr dirty="0"/>
              <a:t> </a:t>
            </a:r>
            <a:r>
              <a:rPr dirty="0" err="1"/>
              <a:t>لرعاية</a:t>
            </a:r>
            <a:r>
              <a:rPr dirty="0"/>
              <a:t> </a:t>
            </a:r>
            <a:r>
              <a:rPr dirty="0" err="1"/>
              <a:t>ضيق</a:t>
            </a:r>
            <a:r>
              <a:rPr dirty="0"/>
              <a:t> </a:t>
            </a:r>
            <a:r>
              <a:rPr dirty="0" err="1"/>
              <a:t>اليافعين</a:t>
            </a:r>
            <a:r>
              <a:rPr dirty="0"/>
              <a:t> (10-15 </a:t>
            </a:r>
            <a:r>
              <a:rPr dirty="0" err="1"/>
              <a:t>سنة</a:t>
            </a:r>
            <a:r>
              <a:rPr dirty="0"/>
              <a:t>).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65760"/>
            <a:ext cx="11277295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 i="0">
                <a:solidFill>
                  <a:srgbClr val="1A365D"/>
                </a:solidFill>
                <a:latin typeface="Arial"/>
              </a:defRPr>
            </a:pPr>
            <a:r>
              <a:t>هرم القوى العاملة   |   Workforce Pyramid</a:t>
            </a:r>
          </a:p>
          <a:p>
            <a:pPr algn="ctr">
              <a:defRPr sz="1400" b="0" i="1">
                <a:solidFill>
                  <a:srgbClr val="4A5568"/>
                </a:solidFill>
                <a:latin typeface="Arial"/>
              </a:defRPr>
            </a:pPr>
            <a:r>
              <a:t>مستويات ومؤهلات الكوادر   •   Workforce Levels &amp; Qualifications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645920"/>
            <a:ext cx="530352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  <a:defRPr sz="1400" b="0" i="0">
                <a:solidFill>
                  <a:srgbClr val="4A5568"/>
                </a:solidFill>
                <a:latin typeface="Arial"/>
              </a:defRPr>
            </a:pPr>
            <a:r>
              <a:t>• **Clinical Psychologist:** Holds a postgraduate degree (MA/PhD), undergoes years of training, manages complex formulations.</a:t>
            </a:r>
          </a:p>
          <a:p>
            <a:pPr algn="l">
              <a:spcAft>
                <a:spcPts val="1000"/>
              </a:spcAft>
              <a:defRPr sz="1400" b="0" i="0">
                <a:solidFill>
                  <a:srgbClr val="4A5568"/>
                </a:solidFill>
                <a:latin typeface="Arial"/>
              </a:defRPr>
            </a:pPr>
            <a:r>
              <a:t>• **Non-Specialist Facilitator (Helper):** Community worker/volunteer without a formal mental health degree.</a:t>
            </a:r>
          </a:p>
          <a:p>
            <a:pPr algn="l">
              <a:spcAft>
                <a:spcPts val="1000"/>
              </a:spcAft>
              <a:defRPr sz="1400" b="0" i="0">
                <a:solidFill>
                  <a:srgbClr val="4A5568"/>
                </a:solidFill>
                <a:latin typeface="Arial"/>
              </a:defRPr>
            </a:pPr>
            <a:r>
              <a:t>• **Non-Specialist Training:** Intensive initial training (**5-8 days**) followed by strict field supervision for **3-6 months**.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30975" y="1645920"/>
            <a:ext cx="5303520" cy="1733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spcAft>
                <a:spcPts val="1000"/>
              </a:spcAft>
              <a:defRPr sz="1500" b="0" i="0">
                <a:solidFill>
                  <a:srgbClr val="4A5568"/>
                </a:solidFill>
                <a:latin typeface="Arial"/>
              </a:defRPr>
            </a:pPr>
            <a:r>
              <a:rPr dirty="0"/>
              <a:t>• </a:t>
            </a:r>
            <a:r>
              <a:rPr dirty="0" err="1"/>
              <a:t>الاختصاصي</a:t>
            </a:r>
            <a:r>
              <a:rPr dirty="0"/>
              <a:t> </a:t>
            </a:r>
            <a:r>
              <a:rPr dirty="0" err="1"/>
              <a:t>النفسي</a:t>
            </a:r>
            <a:r>
              <a:rPr dirty="0"/>
              <a:t> </a:t>
            </a:r>
            <a:r>
              <a:rPr dirty="0" err="1"/>
              <a:t>العيادي</a:t>
            </a:r>
            <a:r>
              <a:rPr dirty="0"/>
              <a:t> </a:t>
            </a:r>
            <a:r>
              <a:rPr dirty="0" err="1"/>
              <a:t>يحمل</a:t>
            </a:r>
            <a:r>
              <a:rPr dirty="0"/>
              <a:t> </a:t>
            </a:r>
            <a:r>
              <a:rPr dirty="0" err="1"/>
              <a:t>شهادة</a:t>
            </a:r>
            <a:r>
              <a:rPr dirty="0"/>
              <a:t> </a:t>
            </a:r>
            <a:r>
              <a:rPr dirty="0" err="1"/>
              <a:t>عليا</a:t>
            </a:r>
            <a:r>
              <a:rPr dirty="0"/>
              <a:t> (</a:t>
            </a:r>
            <a:r>
              <a:rPr dirty="0" err="1"/>
              <a:t>ماجستير</a:t>
            </a:r>
            <a:r>
              <a:rPr dirty="0"/>
              <a:t>/</a:t>
            </a:r>
            <a:r>
              <a:rPr dirty="0" err="1"/>
              <a:t>دكتوراه</a:t>
            </a:r>
            <a:r>
              <a:rPr dirty="0"/>
              <a:t>)، </a:t>
            </a:r>
            <a:r>
              <a:rPr dirty="0" err="1"/>
              <a:t>إعداد</a:t>
            </a:r>
            <a:r>
              <a:rPr dirty="0"/>
              <a:t> </a:t>
            </a:r>
            <a:r>
              <a:rPr dirty="0" err="1"/>
              <a:t>يمتد</a:t>
            </a:r>
            <a:r>
              <a:rPr dirty="0"/>
              <a:t> </a:t>
            </a:r>
            <a:r>
              <a:rPr dirty="0" err="1"/>
              <a:t>لسنوات</a:t>
            </a:r>
            <a:r>
              <a:rPr dirty="0"/>
              <a:t>، </a:t>
            </a:r>
            <a:r>
              <a:rPr dirty="0" err="1"/>
              <a:t>صياغة</a:t>
            </a:r>
            <a:r>
              <a:rPr dirty="0"/>
              <a:t> </a:t>
            </a:r>
            <a:r>
              <a:rPr dirty="0" err="1"/>
              <a:t>مرنة</a:t>
            </a:r>
            <a:r>
              <a:rPr dirty="0"/>
              <a:t> </a:t>
            </a:r>
            <a:r>
              <a:rPr dirty="0" err="1"/>
              <a:t>للحالات</a:t>
            </a:r>
            <a:r>
              <a:rPr dirty="0"/>
              <a:t> </a:t>
            </a:r>
            <a:r>
              <a:rPr dirty="0" err="1"/>
              <a:t>المعقدة</a:t>
            </a:r>
            <a:r>
              <a:rPr dirty="0"/>
              <a:t>.</a:t>
            </a:r>
          </a:p>
          <a:p>
            <a:pPr algn="r" rtl="1">
              <a:spcAft>
                <a:spcPts val="1000"/>
              </a:spcAft>
              <a:defRPr sz="1500" b="0" i="0">
                <a:solidFill>
                  <a:srgbClr val="4A5568"/>
                </a:solidFill>
                <a:latin typeface="Arial"/>
              </a:defRPr>
            </a:pPr>
            <a:r>
              <a:rPr dirty="0"/>
              <a:t>• </a:t>
            </a:r>
            <a:r>
              <a:rPr dirty="0" err="1"/>
              <a:t>الداعم</a:t>
            </a:r>
            <a:r>
              <a:rPr dirty="0"/>
              <a:t> </a:t>
            </a:r>
            <a:r>
              <a:rPr dirty="0" err="1"/>
              <a:t>النفسي</a:t>
            </a:r>
            <a:r>
              <a:rPr dirty="0"/>
              <a:t>/</a:t>
            </a:r>
            <a:r>
              <a:rPr dirty="0" err="1"/>
              <a:t>الميسر</a:t>
            </a:r>
            <a:r>
              <a:rPr dirty="0"/>
              <a:t> </a:t>
            </a:r>
            <a:r>
              <a:rPr dirty="0" err="1"/>
              <a:t>غير</a:t>
            </a:r>
            <a:r>
              <a:rPr dirty="0"/>
              <a:t> </a:t>
            </a:r>
            <a:r>
              <a:rPr dirty="0" err="1"/>
              <a:t>المتخصص</a:t>
            </a:r>
            <a:r>
              <a:rPr dirty="0"/>
              <a:t> </a:t>
            </a:r>
            <a:r>
              <a:rPr dirty="0" err="1"/>
              <a:t>متطوع</a:t>
            </a:r>
            <a:r>
              <a:rPr dirty="0"/>
              <a:t> </a:t>
            </a:r>
            <a:r>
              <a:rPr dirty="0" err="1"/>
              <a:t>أو</a:t>
            </a:r>
            <a:r>
              <a:rPr dirty="0"/>
              <a:t> </a:t>
            </a:r>
            <a:r>
              <a:rPr dirty="0" err="1"/>
              <a:t>عامل</a:t>
            </a:r>
            <a:r>
              <a:rPr dirty="0"/>
              <a:t> </a:t>
            </a:r>
            <a:r>
              <a:rPr dirty="0" err="1"/>
              <a:t>مجتمعي</a:t>
            </a:r>
            <a:r>
              <a:rPr dirty="0"/>
              <a:t> </a:t>
            </a:r>
            <a:r>
              <a:rPr dirty="0" err="1"/>
              <a:t>لا</a:t>
            </a:r>
            <a:r>
              <a:rPr dirty="0"/>
              <a:t> </a:t>
            </a:r>
            <a:r>
              <a:rPr dirty="0" err="1"/>
              <a:t>يحمل</a:t>
            </a:r>
            <a:r>
              <a:rPr dirty="0"/>
              <a:t> </a:t>
            </a:r>
            <a:r>
              <a:rPr dirty="0" err="1"/>
              <a:t>شهادة</a:t>
            </a:r>
            <a:r>
              <a:rPr dirty="0"/>
              <a:t> </a:t>
            </a:r>
            <a:r>
              <a:rPr dirty="0" err="1"/>
              <a:t>أكاديمية</a:t>
            </a:r>
            <a:r>
              <a:rPr dirty="0"/>
              <a:t> </a:t>
            </a:r>
            <a:r>
              <a:rPr dirty="0" err="1"/>
              <a:t>في</a:t>
            </a:r>
            <a:r>
              <a:rPr dirty="0"/>
              <a:t> </a:t>
            </a:r>
            <a:r>
              <a:rPr dirty="0" err="1"/>
              <a:t>الصحة</a:t>
            </a:r>
            <a:r>
              <a:rPr dirty="0"/>
              <a:t> </a:t>
            </a:r>
            <a:r>
              <a:rPr dirty="0" err="1"/>
              <a:t>النفسية</a:t>
            </a:r>
            <a:r>
              <a:rPr dirty="0"/>
              <a:t>.</a:t>
            </a:r>
          </a:p>
          <a:p>
            <a:pPr algn="r" rtl="1">
              <a:spcAft>
                <a:spcPts val="1000"/>
              </a:spcAft>
              <a:defRPr sz="1500" b="0" i="0">
                <a:solidFill>
                  <a:srgbClr val="4A5568"/>
                </a:solidFill>
                <a:latin typeface="Arial"/>
              </a:defRPr>
            </a:pPr>
            <a:r>
              <a:rPr dirty="0"/>
              <a:t>• </a:t>
            </a:r>
            <a:r>
              <a:rPr dirty="0" err="1"/>
              <a:t>فترة</a:t>
            </a:r>
            <a:r>
              <a:rPr dirty="0"/>
              <a:t> </a:t>
            </a:r>
            <a:r>
              <a:rPr dirty="0" err="1"/>
              <a:t>إعداد</a:t>
            </a:r>
            <a:r>
              <a:rPr dirty="0"/>
              <a:t> </a:t>
            </a:r>
            <a:r>
              <a:rPr dirty="0" err="1"/>
              <a:t>الكادر</a:t>
            </a:r>
            <a:r>
              <a:rPr dirty="0"/>
              <a:t> </a:t>
            </a:r>
            <a:r>
              <a:rPr dirty="0" err="1"/>
              <a:t>غير</a:t>
            </a:r>
            <a:r>
              <a:rPr dirty="0"/>
              <a:t> </a:t>
            </a:r>
            <a:r>
              <a:rPr dirty="0" err="1"/>
              <a:t>المتخصص</a:t>
            </a:r>
            <a:r>
              <a:rPr dirty="0"/>
              <a:t> </a:t>
            </a:r>
            <a:r>
              <a:rPr dirty="0" err="1"/>
              <a:t>تدريب</a:t>
            </a:r>
            <a:r>
              <a:rPr dirty="0"/>
              <a:t> </a:t>
            </a:r>
            <a:r>
              <a:rPr dirty="0" err="1"/>
              <a:t>أولي</a:t>
            </a:r>
            <a:r>
              <a:rPr dirty="0"/>
              <a:t> </a:t>
            </a:r>
            <a:r>
              <a:rPr dirty="0" err="1"/>
              <a:t>مكثف</a:t>
            </a:r>
            <a:r>
              <a:rPr dirty="0"/>
              <a:t> (**5-8 </a:t>
            </a:r>
            <a:r>
              <a:rPr dirty="0" err="1"/>
              <a:t>أيام</a:t>
            </a:r>
            <a:r>
              <a:rPr dirty="0"/>
              <a:t>**)، </a:t>
            </a:r>
            <a:r>
              <a:rPr dirty="0" err="1"/>
              <a:t>يتبعه</a:t>
            </a:r>
            <a:r>
              <a:rPr dirty="0"/>
              <a:t> </a:t>
            </a:r>
            <a:r>
              <a:rPr dirty="0" err="1"/>
              <a:t>إشراف</a:t>
            </a:r>
            <a:r>
              <a:rPr dirty="0"/>
              <a:t> </a:t>
            </a:r>
            <a:r>
              <a:rPr dirty="0" err="1"/>
              <a:t>ميداني</a:t>
            </a:r>
            <a:r>
              <a:rPr dirty="0"/>
              <a:t> </a:t>
            </a:r>
            <a:r>
              <a:rPr dirty="0" err="1"/>
              <a:t>صارم</a:t>
            </a:r>
            <a:r>
              <a:rPr dirty="0"/>
              <a:t> لـ **3-6 </a:t>
            </a:r>
            <a:r>
              <a:rPr dirty="0" err="1"/>
              <a:t>أشهر</a:t>
            </a:r>
            <a:r>
              <a:rPr dirty="0"/>
              <a:t>**.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90BF0-E00C-EFD3-699C-C61CF61BFE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EF5159A-A9C0-8613-2061-737C3EA25275}"/>
              </a:ext>
            </a:extLst>
          </p:cNvPr>
          <p:cNvSpPr txBox="1"/>
          <p:nvPr/>
        </p:nvSpPr>
        <p:spPr>
          <a:xfrm>
            <a:off x="457200" y="365760"/>
            <a:ext cx="112772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 i="0">
                <a:solidFill>
                  <a:srgbClr val="1A365D"/>
                </a:solidFill>
                <a:latin typeface="Arial"/>
              </a:defRPr>
            </a:pPr>
            <a:r>
              <a:rPr lang="en-US" sz="2400" b="1" dirty="0" err="1"/>
              <a:t>أدلة</a:t>
            </a:r>
            <a:r>
              <a:rPr lang="en-US" sz="2400" b="1" dirty="0"/>
              <a:t> </a:t>
            </a:r>
            <a:r>
              <a:rPr lang="en-US" sz="2400" b="1" dirty="0" err="1"/>
              <a:t>التدخلات</a:t>
            </a:r>
            <a:r>
              <a:rPr lang="en-US" sz="2400" b="1" dirty="0"/>
              <a:t> </a:t>
            </a:r>
            <a:r>
              <a:rPr lang="en-US" sz="2400" b="1" dirty="0" err="1"/>
              <a:t>غير</a:t>
            </a:r>
            <a:r>
              <a:rPr lang="en-US" sz="2400" b="1" dirty="0"/>
              <a:t> </a:t>
            </a:r>
            <a:r>
              <a:rPr lang="en-US" sz="2400" b="1" dirty="0" err="1"/>
              <a:t>المتخصصة</a:t>
            </a:r>
            <a:r>
              <a:rPr lang="ar-SY" sz="2400" b="1" dirty="0"/>
              <a:t> </a:t>
            </a:r>
            <a:r>
              <a:rPr lang="en-US" sz="2400" b="1" dirty="0"/>
              <a:t>  Evidence of Non-Specialist Interventions)</a:t>
            </a:r>
            <a:endParaRPr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744F96-D2F9-8068-0ACE-B056190A81EE}"/>
              </a:ext>
            </a:extLst>
          </p:cNvPr>
          <p:cNvSpPr txBox="1"/>
          <p:nvPr/>
        </p:nvSpPr>
        <p:spPr>
          <a:xfrm>
            <a:off x="457200" y="1645920"/>
            <a:ext cx="5303520" cy="36215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400" b="0" i="0">
                <a:solidFill>
                  <a:srgbClr val="4A5568"/>
                </a:solidFill>
                <a:latin typeface="Arial"/>
              </a:defRPr>
            </a:pPr>
            <a:r>
              <a:rPr lang="en-US" sz="1400" dirty="0"/>
              <a:t>• </a:t>
            </a:r>
            <a:r>
              <a:rPr lang="en-US" sz="1400" b="1" dirty="0"/>
              <a:t>Depression &amp; Anxiety (Pakistan/Chile):</a:t>
            </a:r>
            <a:r>
              <a:rPr lang="en-US" sz="1400" dirty="0"/>
              <a:t> Lay counselors achieved 70% recovery rates via home-based sessions and stepped-care.</a:t>
            </a:r>
            <a:endParaRPr lang="ar-SY" sz="1400" dirty="0"/>
          </a:p>
          <a:p>
            <a:pPr>
              <a:spcAft>
                <a:spcPts val="1000"/>
              </a:spcAft>
              <a:defRPr sz="1400" b="0" i="0">
                <a:solidFill>
                  <a:srgbClr val="4A5568"/>
                </a:solidFill>
                <a:latin typeface="Arial"/>
              </a:defRPr>
            </a:pPr>
            <a:r>
              <a:rPr lang="en-US" sz="1400" dirty="0"/>
              <a:t>• </a:t>
            </a:r>
            <a:r>
              <a:rPr lang="en-US" sz="1400" b="1" dirty="0"/>
              <a:t>Schizophrenia (Rural India):</a:t>
            </a:r>
            <a:r>
              <a:rPr lang="en-US" sz="1400" dirty="0"/>
              <a:t> The "Community-Based Rehabilitation" model improved medication adherence and daily functioning.</a:t>
            </a:r>
            <a:endParaRPr lang="ar-SY" sz="1400" dirty="0"/>
          </a:p>
          <a:p>
            <a:pPr>
              <a:spcAft>
                <a:spcPts val="1000"/>
              </a:spcAft>
              <a:defRPr sz="1400" b="0" i="0">
                <a:solidFill>
                  <a:srgbClr val="4A5568"/>
                </a:solidFill>
                <a:latin typeface="Arial"/>
              </a:defRPr>
            </a:pPr>
            <a:r>
              <a:rPr lang="en-US" sz="1400" dirty="0"/>
              <a:t>• </a:t>
            </a:r>
            <a:r>
              <a:rPr lang="en-US" sz="1400" b="1" dirty="0"/>
              <a:t>Trauma Management (Uganda/Rwanda):</a:t>
            </a:r>
            <a:r>
              <a:rPr lang="en-US" sz="1400" dirty="0"/>
              <a:t> Trained lay counselors successfully reduced PTSD symptoms and enhanced social coping.</a:t>
            </a:r>
            <a:endParaRPr lang="ar-SY" sz="1400" dirty="0"/>
          </a:p>
          <a:p>
            <a:pPr>
              <a:spcAft>
                <a:spcPts val="1000"/>
              </a:spcAft>
              <a:defRPr sz="1400" b="0" i="0">
                <a:solidFill>
                  <a:srgbClr val="4A5568"/>
                </a:solidFill>
                <a:latin typeface="Arial"/>
              </a:defRPr>
            </a:pPr>
            <a:r>
              <a:rPr lang="en-US" sz="1400" dirty="0"/>
              <a:t>• </a:t>
            </a:r>
            <a:r>
              <a:rPr lang="en-US" sz="1400" b="1" dirty="0"/>
              <a:t>School-Based Support:</a:t>
            </a:r>
            <a:r>
              <a:rPr lang="en-US" sz="1400" dirty="0"/>
              <a:t> Teachers deliver two-thirds of crisis psychosocial interventions (positive thinking &amp; physical activation).</a:t>
            </a:r>
            <a:endParaRPr lang="ar-SY" sz="1400" dirty="0"/>
          </a:p>
          <a:p>
            <a:pPr>
              <a:spcAft>
                <a:spcPts val="1000"/>
              </a:spcAft>
              <a:defRPr sz="1400" b="0" i="0">
                <a:solidFill>
                  <a:srgbClr val="4A5568"/>
                </a:solidFill>
                <a:latin typeface="Arial"/>
              </a:defRPr>
            </a:pPr>
            <a:r>
              <a:rPr lang="en-US" sz="1400" dirty="0"/>
              <a:t>Tol et al. (2011), </a:t>
            </a:r>
            <a:r>
              <a:rPr lang="en-US" sz="1400" i="1" dirty="0"/>
              <a:t>The Lancet</a:t>
            </a:r>
            <a:r>
              <a:rPr lang="en-US" sz="1400" dirty="0"/>
              <a:t> Mental Health in Humanitarian Settings.</a:t>
            </a: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82B53D-E675-DC7E-7E7B-50BC0CAE7652}"/>
              </a:ext>
            </a:extLst>
          </p:cNvPr>
          <p:cNvSpPr txBox="1"/>
          <p:nvPr/>
        </p:nvSpPr>
        <p:spPr>
          <a:xfrm>
            <a:off x="6695267" y="1645920"/>
            <a:ext cx="5039227" cy="3067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spcAft>
                <a:spcPts val="1000"/>
              </a:spcAft>
              <a:defRPr sz="1500" b="0" i="0">
                <a:solidFill>
                  <a:srgbClr val="4A5568"/>
                </a:solidFill>
                <a:latin typeface="Arial"/>
              </a:defRPr>
            </a:pPr>
            <a:r>
              <a:rPr sz="1600" dirty="0"/>
              <a:t>• </a:t>
            </a:r>
            <a:r>
              <a:rPr lang="en-US" sz="1600" b="1" dirty="0" err="1"/>
              <a:t>الاكتئاب</a:t>
            </a:r>
            <a:r>
              <a:rPr lang="en-US" sz="1600" b="1" dirty="0"/>
              <a:t> </a:t>
            </a:r>
            <a:r>
              <a:rPr lang="en-US" sz="1600" b="1" dirty="0" err="1"/>
              <a:t>والقلق</a:t>
            </a:r>
            <a:r>
              <a:rPr lang="en-US" sz="1600" b="1" dirty="0"/>
              <a:t> (</a:t>
            </a:r>
            <a:r>
              <a:rPr lang="en-US" sz="1600" b="1" dirty="0" err="1"/>
              <a:t>باكستان</a:t>
            </a:r>
            <a:r>
              <a:rPr lang="en-US" sz="1600" b="1" dirty="0"/>
              <a:t> </a:t>
            </a:r>
            <a:r>
              <a:rPr lang="en-US" sz="1600" b="1" dirty="0" err="1"/>
              <a:t>وتشيلي</a:t>
            </a:r>
            <a:r>
              <a:rPr lang="en-US" sz="1600" b="1" dirty="0"/>
              <a:t>):</a:t>
            </a:r>
            <a:r>
              <a:rPr lang="en-US" sz="1600" dirty="0"/>
              <a:t> </a:t>
            </a:r>
            <a:r>
              <a:rPr lang="en-US" sz="1600" dirty="0" err="1"/>
              <a:t>حققت</a:t>
            </a:r>
            <a:r>
              <a:rPr lang="en-US" sz="1600" dirty="0"/>
              <a:t> </a:t>
            </a:r>
            <a:r>
              <a:rPr lang="en-US" sz="1600" dirty="0" err="1"/>
              <a:t>الكوادر</a:t>
            </a:r>
            <a:r>
              <a:rPr lang="en-US" sz="1600" dirty="0"/>
              <a:t> </a:t>
            </a:r>
            <a:r>
              <a:rPr lang="en-US" sz="1600" dirty="0" err="1"/>
              <a:t>والمستشارات</a:t>
            </a:r>
            <a:r>
              <a:rPr lang="en-US" sz="1600" dirty="0"/>
              <a:t> </a:t>
            </a:r>
            <a:r>
              <a:rPr lang="en-US" sz="1600" dirty="0" err="1"/>
              <a:t>غير</a:t>
            </a:r>
            <a:r>
              <a:rPr lang="en-US" sz="1600" dirty="0"/>
              <a:t> </a:t>
            </a:r>
            <a:r>
              <a:rPr lang="en-US" sz="1600" dirty="0" err="1"/>
              <a:t>المتخصصات</a:t>
            </a:r>
            <a:r>
              <a:rPr lang="en-US" sz="1600" dirty="0"/>
              <a:t> </a:t>
            </a:r>
            <a:r>
              <a:rPr lang="en-US" sz="1600" dirty="0" err="1"/>
              <a:t>تعافياً</a:t>
            </a:r>
            <a:r>
              <a:rPr lang="en-US" sz="1600" dirty="0"/>
              <a:t> </a:t>
            </a:r>
            <a:r>
              <a:rPr lang="en-US" sz="1600" dirty="0" err="1"/>
              <a:t>بنسبة</a:t>
            </a:r>
            <a:r>
              <a:rPr lang="en-US" sz="1600" dirty="0"/>
              <a:t> 70% </a:t>
            </a:r>
            <a:r>
              <a:rPr lang="en-US" sz="1600" dirty="0" err="1"/>
              <a:t>عبر</a:t>
            </a:r>
            <a:r>
              <a:rPr lang="en-US" sz="1600" dirty="0"/>
              <a:t> </a:t>
            </a:r>
            <a:r>
              <a:rPr lang="en-US" sz="1600" dirty="0" err="1"/>
              <a:t>جلسات</a:t>
            </a:r>
            <a:r>
              <a:rPr lang="en-US" sz="1600" dirty="0"/>
              <a:t> </a:t>
            </a:r>
            <a:r>
              <a:rPr lang="en-US" sz="1600" dirty="0" err="1"/>
              <a:t>منزلية</a:t>
            </a:r>
            <a:r>
              <a:rPr lang="en-US" sz="1600" dirty="0"/>
              <a:t> </a:t>
            </a:r>
            <a:r>
              <a:rPr lang="en-US" sz="1600" dirty="0" err="1"/>
              <a:t>ورعاية</a:t>
            </a:r>
            <a:r>
              <a:rPr lang="en-US" sz="1600" dirty="0"/>
              <a:t> </a:t>
            </a:r>
            <a:r>
              <a:rPr lang="en-US" sz="1600" dirty="0" err="1"/>
              <a:t>متدرجة</a:t>
            </a:r>
            <a:r>
              <a:rPr lang="en-US" sz="1600" dirty="0"/>
              <a:t>.</a:t>
            </a:r>
            <a:endParaRPr lang="ar-SY" sz="1600" dirty="0"/>
          </a:p>
          <a:p>
            <a:pPr algn="r" rtl="1">
              <a:spcAft>
                <a:spcPts val="1000"/>
              </a:spcAft>
              <a:defRPr sz="1500" b="0" i="0">
                <a:solidFill>
                  <a:srgbClr val="4A5568"/>
                </a:solidFill>
                <a:latin typeface="Arial"/>
              </a:defRPr>
            </a:pPr>
            <a:r>
              <a:rPr lang="en-US" sz="1600" dirty="0"/>
              <a:t>• </a:t>
            </a:r>
            <a:r>
              <a:rPr lang="en-US" sz="1600" b="1" dirty="0" err="1"/>
              <a:t>الفصام</a:t>
            </a:r>
            <a:r>
              <a:rPr lang="en-US" sz="1600" b="1" dirty="0"/>
              <a:t> (</a:t>
            </a:r>
            <a:r>
              <a:rPr lang="en-US" sz="1600" b="1" dirty="0" err="1"/>
              <a:t>ريف</a:t>
            </a:r>
            <a:r>
              <a:rPr lang="en-US" sz="1600" b="1" dirty="0"/>
              <a:t> </a:t>
            </a:r>
            <a:r>
              <a:rPr lang="en-US" sz="1600" b="1" dirty="0" err="1"/>
              <a:t>الهند</a:t>
            </a:r>
            <a:r>
              <a:rPr lang="en-US" sz="1600" b="1" dirty="0"/>
              <a:t>):</a:t>
            </a:r>
            <a:r>
              <a:rPr lang="en-US" sz="1600" dirty="0"/>
              <a:t> </a:t>
            </a:r>
            <a:r>
              <a:rPr lang="en-US" sz="1600" dirty="0" err="1"/>
              <a:t>أدى</a:t>
            </a:r>
            <a:r>
              <a:rPr lang="en-US" sz="1600" dirty="0"/>
              <a:t> </a:t>
            </a:r>
            <a:r>
              <a:rPr lang="en-US" sz="1600" dirty="0" err="1"/>
              <a:t>نموذج</a:t>
            </a:r>
            <a:r>
              <a:rPr lang="en-US" sz="1600" dirty="0"/>
              <a:t> "</a:t>
            </a:r>
            <a:r>
              <a:rPr lang="en-US" sz="1600" dirty="0" err="1"/>
              <a:t>التأهيل</a:t>
            </a:r>
            <a:r>
              <a:rPr lang="en-US" sz="1600" dirty="0"/>
              <a:t> </a:t>
            </a:r>
            <a:r>
              <a:rPr lang="en-US" sz="1600" dirty="0" err="1"/>
              <a:t>المستند</a:t>
            </a:r>
            <a:r>
              <a:rPr lang="en-US" sz="1600" dirty="0"/>
              <a:t> </a:t>
            </a:r>
            <a:r>
              <a:rPr lang="en-US" sz="1600" dirty="0" err="1"/>
              <a:t>للمجتمع</a:t>
            </a:r>
            <a:r>
              <a:rPr lang="en-US" sz="1600" dirty="0"/>
              <a:t>" </a:t>
            </a:r>
            <a:r>
              <a:rPr lang="en-US" sz="1600" dirty="0" err="1"/>
              <a:t>وعمال</a:t>
            </a:r>
            <a:r>
              <a:rPr lang="en-US" sz="1600" dirty="0"/>
              <a:t> </a:t>
            </a:r>
            <a:r>
              <a:rPr lang="en-US" sz="1600" dirty="0" err="1"/>
              <a:t>الرعاية</a:t>
            </a:r>
            <a:r>
              <a:rPr lang="en-US" sz="1600" dirty="0"/>
              <a:t> </a:t>
            </a:r>
            <a:r>
              <a:rPr lang="en-US" sz="1600" dirty="0" err="1"/>
              <a:t>المحليين</a:t>
            </a:r>
            <a:r>
              <a:rPr lang="en-US" sz="1600" dirty="0"/>
              <a:t> </a:t>
            </a:r>
            <a:r>
              <a:rPr lang="en-US" sz="1600" dirty="0" err="1"/>
              <a:t>إلى</a:t>
            </a:r>
            <a:r>
              <a:rPr lang="en-US" sz="1600" dirty="0"/>
              <a:t> </a:t>
            </a:r>
            <a:r>
              <a:rPr lang="en-US" sz="1600" dirty="0" err="1"/>
              <a:t>تحسين</a:t>
            </a:r>
            <a:r>
              <a:rPr lang="en-US" sz="1600" dirty="0"/>
              <a:t> </a:t>
            </a:r>
            <a:r>
              <a:rPr lang="en-US" sz="1600" dirty="0" err="1"/>
              <a:t>الالتزام</a:t>
            </a:r>
            <a:r>
              <a:rPr lang="en-US" sz="1600" dirty="0"/>
              <a:t> </a:t>
            </a:r>
            <a:r>
              <a:rPr lang="en-US" sz="1600" dirty="0" err="1"/>
              <a:t>الدوائي</a:t>
            </a:r>
            <a:r>
              <a:rPr lang="en-US" sz="1600" dirty="0"/>
              <a:t> </a:t>
            </a:r>
            <a:r>
              <a:rPr lang="en-US" sz="1600" dirty="0" err="1"/>
              <a:t>والأداء</a:t>
            </a:r>
            <a:r>
              <a:rPr lang="en-US" sz="1600" dirty="0"/>
              <a:t> </a:t>
            </a:r>
            <a:r>
              <a:rPr lang="en-US" sz="1600" dirty="0" err="1"/>
              <a:t>الوظيفي</a:t>
            </a:r>
            <a:r>
              <a:rPr lang="en-US" sz="1600" dirty="0"/>
              <a:t> </a:t>
            </a:r>
            <a:r>
              <a:rPr lang="en-US" sz="1600" dirty="0" err="1"/>
              <a:t>للمرضى</a:t>
            </a:r>
            <a:r>
              <a:rPr lang="en-US" sz="1600" dirty="0"/>
              <a:t>.</a:t>
            </a:r>
            <a:endParaRPr lang="ar-SY" sz="1600" dirty="0"/>
          </a:p>
          <a:p>
            <a:pPr algn="r" rtl="1">
              <a:spcAft>
                <a:spcPts val="1000"/>
              </a:spcAft>
              <a:defRPr sz="1500" b="0" i="0">
                <a:solidFill>
                  <a:srgbClr val="4A5568"/>
                </a:solidFill>
                <a:latin typeface="Arial"/>
              </a:defRPr>
            </a:pPr>
            <a:r>
              <a:rPr lang="en-US" sz="1600" dirty="0"/>
              <a:t>• </a:t>
            </a:r>
            <a:r>
              <a:rPr lang="en-US" sz="1600" b="1" dirty="0" err="1"/>
              <a:t>إدارة</a:t>
            </a:r>
            <a:r>
              <a:rPr lang="en-US" sz="1600" b="1" dirty="0"/>
              <a:t> </a:t>
            </a:r>
            <a:r>
              <a:rPr lang="en-US" sz="1600" b="1" dirty="0" err="1"/>
              <a:t>الصدمات</a:t>
            </a:r>
            <a:r>
              <a:rPr lang="en-US" sz="1600" b="1" dirty="0"/>
              <a:t> (</a:t>
            </a:r>
            <a:r>
              <a:rPr lang="en-US" sz="1600" b="1" dirty="0" err="1"/>
              <a:t>أوغندا</a:t>
            </a:r>
            <a:r>
              <a:rPr lang="en-US" sz="1600" b="1" dirty="0"/>
              <a:t> </a:t>
            </a:r>
            <a:r>
              <a:rPr lang="en-US" sz="1600" b="1" dirty="0" err="1"/>
              <a:t>ورواندا</a:t>
            </a:r>
            <a:r>
              <a:rPr lang="en-US" sz="1600" b="1" dirty="0"/>
              <a:t>):</a:t>
            </a:r>
            <a:r>
              <a:rPr lang="en-US" sz="1600" dirty="0"/>
              <a:t> </a:t>
            </a:r>
            <a:r>
              <a:rPr lang="en-US" sz="1600" dirty="0" err="1"/>
              <a:t>نجاح</a:t>
            </a:r>
            <a:r>
              <a:rPr lang="en-US" sz="1600" dirty="0"/>
              <a:t> </a:t>
            </a:r>
            <a:r>
              <a:rPr lang="en-US" sz="1600" dirty="0" err="1"/>
              <a:t>المستشارين</a:t>
            </a:r>
            <a:r>
              <a:rPr lang="en-US" sz="1600" dirty="0"/>
              <a:t> </a:t>
            </a:r>
            <a:r>
              <a:rPr lang="en-US" sz="1600" dirty="0" err="1"/>
              <a:t>المحليين</a:t>
            </a:r>
            <a:r>
              <a:rPr lang="en-US" sz="1600" dirty="0"/>
              <a:t> </a:t>
            </a:r>
            <a:r>
              <a:rPr lang="en-US" sz="1600" dirty="0" err="1"/>
              <a:t>غير</a:t>
            </a:r>
            <a:r>
              <a:rPr lang="en-US" sz="1600" dirty="0"/>
              <a:t> </a:t>
            </a:r>
            <a:r>
              <a:rPr lang="en-US" sz="1600" dirty="0" err="1"/>
              <a:t>المتخصصين</a:t>
            </a:r>
            <a:r>
              <a:rPr lang="en-US" sz="1600" dirty="0"/>
              <a:t> </a:t>
            </a:r>
            <a:r>
              <a:rPr lang="en-US" sz="1600" dirty="0" err="1"/>
              <a:t>في</a:t>
            </a:r>
            <a:r>
              <a:rPr lang="en-US" sz="1600" dirty="0"/>
              <a:t> </a:t>
            </a:r>
            <a:r>
              <a:rPr lang="en-US" sz="1600" dirty="0" err="1"/>
              <a:t>خفض</a:t>
            </a:r>
            <a:r>
              <a:rPr lang="en-US" sz="1600" dirty="0"/>
              <a:t> </a:t>
            </a:r>
            <a:r>
              <a:rPr lang="en-US" sz="1600" dirty="0" err="1"/>
              <a:t>أعراض</a:t>
            </a:r>
            <a:r>
              <a:rPr lang="en-US" sz="1600" dirty="0"/>
              <a:t> (PTSD) </a:t>
            </a:r>
            <a:r>
              <a:rPr lang="en-US" sz="1600" dirty="0" err="1"/>
              <a:t>وتعزيز</a:t>
            </a:r>
            <a:r>
              <a:rPr lang="en-US" sz="1600" dirty="0"/>
              <a:t> </a:t>
            </a:r>
            <a:r>
              <a:rPr lang="en-US" sz="1600" dirty="0" err="1"/>
              <a:t>التكيف</a:t>
            </a:r>
            <a:r>
              <a:rPr lang="en-US" sz="1600" dirty="0"/>
              <a:t> </a:t>
            </a:r>
            <a:r>
              <a:rPr lang="en-US" sz="1600" dirty="0" err="1"/>
              <a:t>الاجتماعي</a:t>
            </a:r>
            <a:r>
              <a:rPr lang="en-US" sz="1600" dirty="0"/>
              <a:t> </a:t>
            </a:r>
            <a:r>
              <a:rPr lang="en-US" sz="1600" dirty="0" err="1"/>
              <a:t>للاجئين</a:t>
            </a:r>
            <a:r>
              <a:rPr lang="en-US" sz="1600" dirty="0"/>
              <a:t>.</a:t>
            </a:r>
            <a:endParaRPr lang="ar-SY" sz="1600" dirty="0"/>
          </a:p>
          <a:p>
            <a:pPr algn="r" rtl="1">
              <a:spcAft>
                <a:spcPts val="1000"/>
              </a:spcAft>
              <a:defRPr sz="1500" b="0" i="0">
                <a:solidFill>
                  <a:srgbClr val="4A5568"/>
                </a:solidFill>
                <a:latin typeface="Arial"/>
              </a:defRPr>
            </a:pPr>
            <a:r>
              <a:rPr lang="en-US" sz="1600" dirty="0"/>
              <a:t>• </a:t>
            </a:r>
            <a:r>
              <a:rPr lang="en-US" sz="1600" b="1" dirty="0" err="1"/>
              <a:t>التدخلات</a:t>
            </a:r>
            <a:r>
              <a:rPr lang="en-US" sz="1600" b="1" dirty="0"/>
              <a:t> </a:t>
            </a:r>
            <a:r>
              <a:rPr lang="en-US" sz="1600" b="1" dirty="0" err="1"/>
              <a:t>المدرسية</a:t>
            </a:r>
            <a:r>
              <a:rPr lang="en-US" sz="1600" b="1" dirty="0"/>
              <a:t>:</a:t>
            </a:r>
            <a:r>
              <a:rPr lang="en-US" sz="1600" dirty="0"/>
              <a:t> </a:t>
            </a:r>
            <a:r>
              <a:rPr lang="en-US" sz="1600" dirty="0" err="1"/>
              <a:t>يُنفذ</a:t>
            </a:r>
            <a:r>
              <a:rPr lang="en-US" sz="1600" dirty="0"/>
              <a:t> </a:t>
            </a:r>
            <a:r>
              <a:rPr lang="en-US" sz="1600" dirty="0" err="1"/>
              <a:t>المعلمون</a:t>
            </a:r>
            <a:r>
              <a:rPr lang="en-US" sz="1600" dirty="0"/>
              <a:t> </a:t>
            </a:r>
            <a:r>
              <a:rPr lang="en-US" sz="1600" dirty="0" err="1"/>
              <a:t>ثلثي</a:t>
            </a:r>
            <a:r>
              <a:rPr lang="en-US" sz="1600" dirty="0"/>
              <a:t> </a:t>
            </a:r>
            <a:r>
              <a:rPr lang="en-US" sz="1600" dirty="0" err="1"/>
              <a:t>تدخلات</a:t>
            </a:r>
            <a:r>
              <a:rPr lang="en-US" sz="1600" dirty="0"/>
              <a:t> </a:t>
            </a:r>
            <a:r>
              <a:rPr lang="en-US" sz="1600" dirty="0" err="1"/>
              <a:t>الطوارئ</a:t>
            </a:r>
            <a:r>
              <a:rPr lang="en-US" sz="1600" dirty="0"/>
              <a:t> </a:t>
            </a:r>
            <a:r>
              <a:rPr lang="en-US" sz="1600" dirty="0" err="1"/>
              <a:t>الإنسانية</a:t>
            </a:r>
            <a:r>
              <a:rPr lang="en-US" sz="1600" dirty="0"/>
              <a:t> </a:t>
            </a:r>
            <a:r>
              <a:rPr lang="en-US" sz="1600" dirty="0" err="1"/>
              <a:t>بنجاح</a:t>
            </a:r>
            <a:r>
              <a:rPr lang="en-US" sz="1600" dirty="0"/>
              <a:t> (</a:t>
            </a:r>
            <a:r>
              <a:rPr lang="en-US" sz="1600" dirty="0" err="1"/>
              <a:t>برامج</a:t>
            </a:r>
            <a:r>
              <a:rPr lang="en-US" sz="1600" dirty="0"/>
              <a:t> </a:t>
            </a:r>
            <a:r>
              <a:rPr lang="en-US" sz="1600" dirty="0" err="1"/>
              <a:t>التفكير</a:t>
            </a:r>
            <a:r>
              <a:rPr lang="en-US" sz="1600" dirty="0"/>
              <a:t> </a:t>
            </a:r>
            <a:r>
              <a:rPr lang="en-US" sz="1600" dirty="0" err="1"/>
              <a:t>الإيجابي</a:t>
            </a:r>
            <a:r>
              <a:rPr lang="en-US" sz="1600" dirty="0"/>
              <a:t> </a:t>
            </a:r>
            <a:r>
              <a:rPr lang="en-US" sz="1600" dirty="0" err="1"/>
              <a:t>والتنشيط</a:t>
            </a:r>
            <a:r>
              <a:rPr lang="en-US" sz="1600" dirty="0"/>
              <a:t> </a:t>
            </a:r>
            <a:r>
              <a:rPr lang="en-US" sz="1600" dirty="0" err="1"/>
              <a:t>البدني</a:t>
            </a:r>
            <a:r>
              <a:rPr lang="en-US" sz="1600" dirty="0"/>
              <a:t>).</a:t>
            </a:r>
            <a:endParaRPr lang="ar-SY" sz="1600" dirty="0"/>
          </a:p>
          <a:p>
            <a:pPr algn="r" rtl="1">
              <a:spcAft>
                <a:spcPts val="1000"/>
              </a:spcAft>
              <a:defRPr sz="1500" b="0" i="0">
                <a:solidFill>
                  <a:srgbClr val="4A5568"/>
                </a:solidFill>
                <a:latin typeface="Arial"/>
              </a:defRPr>
            </a:pPr>
            <a:r>
              <a:rPr lang="en-US" sz="1600" dirty="0" err="1"/>
              <a:t>دراسة</a:t>
            </a:r>
            <a:r>
              <a:rPr lang="en-US" sz="1600" dirty="0"/>
              <a:t> </a:t>
            </a:r>
            <a:r>
              <a:rPr lang="en-US" sz="1600" dirty="0" err="1"/>
              <a:t>تول</a:t>
            </a:r>
            <a:r>
              <a:rPr lang="en-US" sz="1600" dirty="0"/>
              <a:t> </a:t>
            </a:r>
            <a:r>
              <a:rPr lang="en-US" sz="1600" dirty="0" err="1"/>
              <a:t>وآخرون</a:t>
            </a:r>
            <a:r>
              <a:rPr lang="en-US" sz="1600" dirty="0"/>
              <a:t> (Tol et al., 2011) </a:t>
            </a:r>
            <a:r>
              <a:rPr lang="en-US" sz="1600" dirty="0" err="1"/>
              <a:t>في</a:t>
            </a:r>
            <a:r>
              <a:rPr lang="en-US" sz="1600" dirty="0"/>
              <a:t> </a:t>
            </a:r>
            <a:r>
              <a:rPr lang="en-US" sz="1600" dirty="0" err="1"/>
              <a:t>مجلة</a:t>
            </a:r>
            <a:r>
              <a:rPr lang="en-US" sz="1600" dirty="0"/>
              <a:t> </a:t>
            </a:r>
            <a:r>
              <a:rPr lang="en-US" sz="1600" i="1" dirty="0"/>
              <a:t>The Lancet</a:t>
            </a:r>
            <a:endParaRPr lang="ar-SY" sz="1600" dirty="0"/>
          </a:p>
        </p:txBody>
      </p:sp>
    </p:spTree>
    <p:extLst>
      <p:ext uri="{BB962C8B-B14F-4D97-AF65-F5344CB8AC3E}">
        <p14:creationId xmlns:p14="http://schemas.microsoft.com/office/powerpoint/2010/main" val="19086634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</TotalTime>
  <Words>1537</Words>
  <Application>Microsoft Office PowerPoint</Application>
  <PresentationFormat>Widescreen</PresentationFormat>
  <Paragraphs>98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Salah Lekkeh</cp:lastModifiedBy>
  <cp:revision>4</cp:revision>
  <dcterms:created xsi:type="dcterms:W3CDTF">2013-01-27T09:14:16Z</dcterms:created>
  <dcterms:modified xsi:type="dcterms:W3CDTF">2026-06-27T09:44:23Z</dcterms:modified>
  <cp:category/>
</cp:coreProperties>
</file>